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</p:sldMasterIdLst>
  <p:sldIdLst>
    <p:sldId id="332" r:id="rId2"/>
    <p:sldId id="268" r:id="rId3"/>
    <p:sldId id="267" r:id="rId4"/>
    <p:sldId id="258" r:id="rId5"/>
    <p:sldId id="259" r:id="rId6"/>
    <p:sldId id="260" r:id="rId7"/>
    <p:sldId id="339" r:id="rId8"/>
    <p:sldId id="265" r:id="rId9"/>
    <p:sldId id="261" r:id="rId10"/>
    <p:sldId id="293" r:id="rId11"/>
    <p:sldId id="294" r:id="rId12"/>
    <p:sldId id="304" r:id="rId13"/>
    <p:sldId id="321" r:id="rId14"/>
    <p:sldId id="340" r:id="rId15"/>
    <p:sldId id="319" r:id="rId16"/>
    <p:sldId id="271" r:id="rId17"/>
    <p:sldId id="272" r:id="rId18"/>
    <p:sldId id="328" r:id="rId19"/>
    <p:sldId id="263" r:id="rId20"/>
    <p:sldId id="275" r:id="rId21"/>
    <p:sldId id="276" r:id="rId22"/>
    <p:sldId id="338" r:id="rId23"/>
    <p:sldId id="298" r:id="rId24"/>
    <p:sldId id="326" r:id="rId25"/>
    <p:sldId id="313" r:id="rId26"/>
    <p:sldId id="314" r:id="rId27"/>
    <p:sldId id="300" r:id="rId28"/>
    <p:sldId id="277" r:id="rId29"/>
    <p:sldId id="330" r:id="rId30"/>
    <p:sldId id="308" r:id="rId31"/>
    <p:sldId id="315" r:id="rId32"/>
    <p:sldId id="285" r:id="rId33"/>
    <p:sldId id="286" r:id="rId34"/>
    <p:sldId id="287" r:id="rId35"/>
    <p:sldId id="296" r:id="rId36"/>
    <p:sldId id="307" r:id="rId37"/>
    <p:sldId id="318" r:id="rId38"/>
    <p:sldId id="297" r:id="rId39"/>
    <p:sldId id="301" r:id="rId40"/>
    <p:sldId id="329" r:id="rId41"/>
    <p:sldId id="306" r:id="rId42"/>
    <p:sldId id="302" r:id="rId43"/>
    <p:sldId id="310" r:id="rId44"/>
    <p:sldId id="291" r:id="rId45"/>
    <p:sldId id="312" r:id="rId46"/>
    <p:sldId id="288" r:id="rId47"/>
    <p:sldId id="333" r:id="rId48"/>
    <p:sldId id="311" r:id="rId49"/>
    <p:sldId id="280" r:id="rId50"/>
    <p:sldId id="281" r:id="rId51"/>
    <p:sldId id="305" r:id="rId52"/>
    <p:sldId id="295" r:id="rId53"/>
    <p:sldId id="336" r:id="rId54"/>
    <p:sldId id="335" r:id="rId55"/>
    <p:sldId id="290" r:id="rId56"/>
    <p:sldId id="283" r:id="rId57"/>
    <p:sldId id="316" r:id="rId58"/>
    <p:sldId id="317" r:id="rId59"/>
    <p:sldId id="331" r:id="rId60"/>
    <p:sldId id="292" r:id="rId61"/>
    <p:sldId id="282" r:id="rId62"/>
    <p:sldId id="284" r:id="rId63"/>
    <p:sldId id="325" r:id="rId64"/>
    <p:sldId id="266" r:id="rId65"/>
    <p:sldId id="273" r:id="rId66"/>
    <p:sldId id="274" r:id="rId67"/>
    <p:sldId id="323" r:id="rId68"/>
    <p:sldId id="337" r:id="rId6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AA37-D4E3-4B0C-A48F-C738F506D912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287-7CB3-4F33-8B66-817D552FD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14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AA37-D4E3-4B0C-A48F-C738F506D912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287-7CB3-4F33-8B66-817D552FD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39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AA37-D4E3-4B0C-A48F-C738F506D912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287-7CB3-4F33-8B66-817D552FD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31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AA37-D4E3-4B0C-A48F-C738F506D912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287-7CB3-4F33-8B66-817D552FD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55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AA37-D4E3-4B0C-A48F-C738F506D912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287-7CB3-4F33-8B66-817D552FD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4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AA37-D4E3-4B0C-A48F-C738F506D912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287-7CB3-4F33-8B66-817D552FD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09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AA37-D4E3-4B0C-A48F-C738F506D912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287-7CB3-4F33-8B66-817D552FD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14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AA37-D4E3-4B0C-A48F-C738F506D912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287-7CB3-4F33-8B66-817D552FD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97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AA37-D4E3-4B0C-A48F-C738F506D912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287-7CB3-4F33-8B66-817D552FD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75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AA37-D4E3-4B0C-A48F-C738F506D912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287-7CB3-4F33-8B66-817D552FD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11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AA37-D4E3-4B0C-A48F-C738F506D912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2287-7CB3-4F33-8B66-817D552FD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26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AA37-D4E3-4B0C-A48F-C738F506D912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12287-7CB3-4F33-8B66-817D552FD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78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QQhVQ1UG6a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ratch.mit.ed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ouchdevelop.com/" TargetMode="Externa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blockly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appinventor.mit.edu/explore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esignblocksjs.appspot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paulmorrison.com/graphicsstuff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blender.org/index.php/Doc:2.4/Manual/Textures/Types/Nodes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tm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tmp"/><Relationship Id="rId5" Type="http://schemas.openxmlformats.org/officeDocument/2006/relationships/image" Target="../media/image74.png"/><Relationship Id="rId4" Type="http://schemas.openxmlformats.org/officeDocument/2006/relationships/image" Target="../media/image73.tm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23850" y="1377049"/>
            <a:ext cx="7632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3600" dirty="0"/>
              <a:t>Visuelle Programmierung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23852" y="2349502"/>
            <a:ext cx="8353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400" b="1">
                <a:solidFill>
                  <a:schemeClr val="bg2"/>
                </a:solidFill>
              </a:rPr>
              <a:t>Prof. Dr. Christian Kohls</a:t>
            </a:r>
          </a:p>
          <a:p>
            <a:r>
              <a:rPr lang="de-DE" altLang="de-DE" sz="2400" b="1">
                <a:solidFill>
                  <a:schemeClr val="bg2"/>
                </a:solidFill>
              </a:rPr>
              <a:t>Informatik, Soziotechnische Systeme</a:t>
            </a:r>
          </a:p>
        </p:txBody>
      </p:sp>
      <p:pic>
        <p:nvPicPr>
          <p:cNvPr id="55300" name="Picture 4" descr="powerpoint_head_gebäu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23850" y="3506621"/>
            <a:ext cx="87153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800" dirty="0"/>
              <a:t>Definition und Abgrenzung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800" dirty="0"/>
              <a:t>Ziele und Anwendungsfelder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800" dirty="0"/>
              <a:t>Ursprünge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800" dirty="0"/>
              <a:t>Unterschiedliche Paradigmen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800" dirty="0"/>
              <a:t>Beispiele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2800" dirty="0"/>
              <a:t>Einschränkungen</a:t>
            </a:r>
          </a:p>
        </p:txBody>
      </p:sp>
    </p:spTree>
    <p:extLst>
      <p:ext uri="{BB962C8B-B14F-4D97-AF65-F5344CB8AC3E}">
        <p14:creationId xmlns:p14="http://schemas.microsoft.com/office/powerpoint/2010/main" val="22123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interfacevision.com/assets/img/posts/example_visual_language_sketchpad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31" y="1173892"/>
            <a:ext cx="4530712" cy="32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8048" y="97716"/>
            <a:ext cx="3842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err="1">
                <a:solidFill>
                  <a:schemeClr val="tx2"/>
                </a:solidFill>
              </a:rPr>
              <a:t>SketchPad</a:t>
            </a:r>
            <a:r>
              <a:rPr lang="de-DE" sz="4000" b="1" dirty="0">
                <a:solidFill>
                  <a:schemeClr val="tx2"/>
                </a:solidFill>
              </a:rPr>
              <a:t> (1963)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361935" y="1079226"/>
            <a:ext cx="53319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Interaktiver Grafikeditor von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Ivan </a:t>
            </a:r>
            <a:r>
              <a:rPr lang="de-DE" sz="2400" dirty="0"/>
              <a:t>Sutherland (1963) mit objektorientiertem Ansatz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Vorlagen und Instanzen geometrischer Formen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Festlegen von Abhängigkeiten (</a:t>
            </a:r>
            <a:r>
              <a:rPr lang="de-DE" sz="2400" dirty="0" err="1"/>
              <a:t>Contraints</a:t>
            </a:r>
            <a:r>
              <a:rPr lang="de-DE" sz="2400" dirty="0"/>
              <a:t>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3473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.interfacevision.com/assets/img/posts/example_visual_language_grail_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641" y="2045044"/>
            <a:ext cx="4247577" cy="308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hlinkClick r:id="rId3"/>
          </p:cNvPr>
          <p:cNvSpPr/>
          <p:nvPr/>
        </p:nvSpPr>
        <p:spPr>
          <a:xfrm>
            <a:off x="157641" y="5364450"/>
            <a:ext cx="9080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https://www.youtube.com/watch?feature=player_embedded&amp;v=QQhVQ1UG6aM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7550" y="185891"/>
            <a:ext cx="818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i="1" dirty="0" err="1">
                <a:solidFill>
                  <a:schemeClr val="tx2"/>
                </a:solidFill>
              </a:rPr>
              <a:t>GRaIL</a:t>
            </a:r>
            <a:r>
              <a:rPr lang="de-DE" sz="4000" b="1" dirty="0">
                <a:solidFill>
                  <a:schemeClr val="tx2"/>
                </a:solidFill>
              </a:rPr>
              <a:t> (</a:t>
            </a:r>
            <a:r>
              <a:rPr lang="de-DE" sz="4000" b="1" dirty="0" err="1">
                <a:solidFill>
                  <a:schemeClr val="tx2"/>
                </a:solidFill>
              </a:rPr>
              <a:t>GRaphical</a:t>
            </a:r>
            <a:r>
              <a:rPr lang="de-DE" sz="4000" b="1" dirty="0">
                <a:solidFill>
                  <a:schemeClr val="tx2"/>
                </a:solidFill>
              </a:rPr>
              <a:t> Input Language)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875" y="2045044"/>
            <a:ext cx="3362161" cy="308198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-257432" y="923201"/>
            <a:ext cx="5691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Programmieren mit Flussdiagrammen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Von Alan Kay 1968 vorgestellt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477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wift Screensho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734" y="2629592"/>
            <a:ext cx="4750466" cy="29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blog.interfacevision.com/assets/img/posts/example_visual_language_hypercard_0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1" y="2632300"/>
            <a:ext cx="4519348" cy="301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0196" y="44079"/>
            <a:ext cx="85515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2"/>
                </a:solidFill>
              </a:rPr>
              <a:t>Hypercard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Kartenstapel mit Inhalten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1987 von Apple als Autorensystem für Hypermedia entwickelt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(Programmierbare) Kartenstapel mit Wissensbausteinen konnten via Hyperlinks vernetzt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Grundlage für viele spätere Multimedia-Autorenumgebungen</a:t>
            </a:r>
          </a:p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417487" y="3500332"/>
            <a:ext cx="2653238" cy="3283527"/>
            <a:chOff x="5514241" y="507383"/>
            <a:chExt cx="5951987" cy="5394770"/>
          </a:xfrm>
        </p:grpSpPr>
        <p:pic>
          <p:nvPicPr>
            <p:cNvPr id="3" name="Grafik 2" descr="Bildschirmausschnitt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5003" y="507383"/>
              <a:ext cx="2451225" cy="831892"/>
            </a:xfrm>
            <a:prstGeom prst="rect">
              <a:avLst/>
            </a:prstGeom>
          </p:spPr>
        </p:pic>
        <p:pic>
          <p:nvPicPr>
            <p:cNvPr id="2050" name="Picture 2" descr="http://s3.amazonaws.com/screensteps_live/step_images/runrev/6852/media_1255015607344.png?AWSAccessKeyId=AKIAJRW37ULKKSXWY73Q&amp;Expires=1421183353&amp;Signature=%2Bn2aZfJGW4g6Y8UNu4uOvrtKfKo%3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241" y="1187277"/>
              <a:ext cx="5238750" cy="471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feld 4"/>
          <p:cNvSpPr txBox="1"/>
          <p:nvPr/>
        </p:nvSpPr>
        <p:spPr>
          <a:xfrm>
            <a:off x="8374302" y="5532017"/>
            <a:ext cx="76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SWIFT</a:t>
            </a:r>
          </a:p>
        </p:txBody>
      </p:sp>
    </p:spTree>
    <p:extLst>
      <p:ext uri="{BB962C8B-B14F-4D97-AF65-F5344CB8AC3E}">
        <p14:creationId xmlns:p14="http://schemas.microsoft.com/office/powerpoint/2010/main" val="24751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496" y="679176"/>
            <a:ext cx="3224078" cy="3079559"/>
          </a:xfrm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761" y="3004305"/>
            <a:ext cx="2837061" cy="1221902"/>
          </a:xfrm>
          <a:prstGeom prst="rect">
            <a:avLst/>
          </a:prstGeom>
        </p:spPr>
      </p:pic>
      <p:pic>
        <p:nvPicPr>
          <p:cNvPr id="1026" name="Picture 2" descr="http://programmieren.joachim-wedekind.de/wp-content/uploads/sites/7/2014/07/LogoBuchBd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75" y="707623"/>
            <a:ext cx="2134346" cy="30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230" y="679176"/>
            <a:ext cx="2129434" cy="2062780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2543000" y="4693679"/>
            <a:ext cx="6068584" cy="1374158"/>
            <a:chOff x="111211" y="4979773"/>
            <a:chExt cx="7781925" cy="1878227"/>
          </a:xfrm>
        </p:grpSpPr>
        <p:pic>
          <p:nvPicPr>
            <p:cNvPr id="8" name="Grafik 7" descr="Bildschirmausschnitt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11" y="4979773"/>
              <a:ext cx="7781925" cy="1878227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6" name="Rechteck 5"/>
            <p:cNvSpPr/>
            <p:nvPr/>
          </p:nvSpPr>
          <p:spPr>
            <a:xfrm>
              <a:off x="272965" y="6417052"/>
              <a:ext cx="3506555" cy="273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157754" y="61292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tx2"/>
                </a:solidFill>
              </a:rPr>
              <a:t>Logo</a:t>
            </a:r>
          </a:p>
        </p:txBody>
      </p:sp>
      <p:pic>
        <p:nvPicPr>
          <p:cNvPr id="11" name="Grafik 10" descr="Bildschirmausschnitt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56" y="4304597"/>
            <a:ext cx="1991761" cy="190714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04156" y="3856314"/>
            <a:ext cx="3385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http://joachim-wedekind.de/Downloads/LogoBuchBand1.pdf</a:t>
            </a:r>
          </a:p>
        </p:txBody>
      </p:sp>
    </p:spTree>
    <p:extLst>
      <p:ext uri="{BB962C8B-B14F-4D97-AF65-F5344CB8AC3E}">
        <p14:creationId xmlns:p14="http://schemas.microsoft.com/office/powerpoint/2010/main" val="17497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679273"/>
            <a:ext cx="94440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1967 </a:t>
            </a:r>
            <a:r>
              <a:rPr lang="en-US" sz="2000" dirty="0" err="1">
                <a:sym typeface="Wingdings" panose="05000000000000000000" pitchFamily="2" charset="2"/>
              </a:rPr>
              <a:t>entwickelt</a:t>
            </a:r>
            <a:r>
              <a:rPr lang="en-US" sz="2000" dirty="0">
                <a:sym typeface="Wingdings" panose="05000000000000000000" pitchFamily="2" charset="2"/>
              </a:rPr>
              <a:t> von Daniel G. </a:t>
            </a:r>
            <a:r>
              <a:rPr lang="en-US" sz="2000" dirty="0" err="1">
                <a:sym typeface="Wingdings" panose="05000000000000000000" pitchFamily="2" charset="2"/>
              </a:rPr>
              <a:t>Bobrow</a:t>
            </a:r>
            <a:r>
              <a:rPr lang="en-US" sz="2000" dirty="0">
                <a:sym typeface="Wingdings" panose="05000000000000000000" pitchFamily="2" charset="2"/>
              </a:rPr>
              <a:t>, Wally </a:t>
            </a:r>
            <a:r>
              <a:rPr lang="en-US" sz="2000" dirty="0" err="1">
                <a:sym typeface="Wingdings" panose="05000000000000000000" pitchFamily="2" charset="2"/>
              </a:rPr>
              <a:t>Feurzeig</a:t>
            </a:r>
            <a:r>
              <a:rPr lang="en-US" sz="2000" dirty="0">
                <a:sym typeface="Wingdings" panose="05000000000000000000" pitchFamily="2" charset="2"/>
              </a:rPr>
              <a:t>,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b="1" dirty="0">
                <a:sym typeface="Wingdings" panose="05000000000000000000" pitchFamily="2" charset="2"/>
              </a:rPr>
              <a:t>Seymour </a:t>
            </a:r>
            <a:r>
              <a:rPr lang="en-US" sz="2000" b="1" dirty="0" err="1">
                <a:sym typeface="Wingdings" panose="05000000000000000000" pitchFamily="2" charset="2"/>
              </a:rPr>
              <a:t>Papert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und Cynthia Solomon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Sprache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zum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Programmierenlernen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Einführung</a:t>
            </a:r>
            <a:r>
              <a:rPr lang="en-US" sz="2000" dirty="0">
                <a:sym typeface="Wingdings" panose="05000000000000000000" pitchFamily="2" charset="2"/>
              </a:rPr>
              <a:t> von Turtle-</a:t>
            </a:r>
            <a:r>
              <a:rPr lang="en-US" sz="2000" dirty="0" err="1">
                <a:sym typeface="Wingdings" panose="05000000000000000000" pitchFamily="2" charset="2"/>
              </a:rPr>
              <a:t>Grafik</a:t>
            </a:r>
            <a:endParaRPr lang="en-US" sz="2000" dirty="0">
              <a:sym typeface="Wingdings" panose="05000000000000000000" pitchFamily="2" charset="2"/>
            </a:endParaRPr>
          </a:p>
          <a:p>
            <a:endParaRPr lang="de-DE" sz="2000" b="1" dirty="0">
              <a:sym typeface="Wingdings" panose="05000000000000000000" pitchFamily="2" charset="2"/>
            </a:endParaRPr>
          </a:p>
          <a:p>
            <a:r>
              <a:rPr lang="de-DE" sz="2000" b="1" dirty="0">
                <a:sym typeface="Wingdings" panose="05000000000000000000" pitchFamily="2" charset="2"/>
              </a:rPr>
              <a:t>Seymour Paper: „</a:t>
            </a:r>
            <a:r>
              <a:rPr lang="de-DE" sz="2000" b="1" dirty="0" err="1">
                <a:sym typeface="Wingdings" panose="05000000000000000000" pitchFamily="2" charset="2"/>
              </a:rPr>
              <a:t>Konstruktionistischer</a:t>
            </a:r>
            <a:r>
              <a:rPr lang="de-DE" sz="2000" b="1" dirty="0">
                <a:sym typeface="Wingdings" panose="05000000000000000000" pitchFamily="2" charset="2"/>
              </a:rPr>
              <a:t> Ansatz“: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Lernen durch aktives Handeln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ym typeface="Wingdings" panose="05000000000000000000" pitchFamily="2" charset="2"/>
              </a:rPr>
              <a:t>Eigenständiges Aufbauen von Wissen </a:t>
            </a:r>
            <a:r>
              <a:rPr lang="de-DE" sz="2000" dirty="0" smtClean="0">
                <a:sym typeface="Wingdings" panose="05000000000000000000" pitchFamily="2" charset="2"/>
              </a:rPr>
              <a:t/>
            </a:r>
            <a:br>
              <a:rPr lang="de-DE" sz="2000" dirty="0" smtClean="0">
                <a:sym typeface="Wingdings" panose="05000000000000000000" pitchFamily="2" charset="2"/>
              </a:rPr>
            </a:br>
            <a:r>
              <a:rPr lang="de-DE" sz="2000" dirty="0" smtClean="0">
                <a:sym typeface="Wingdings" panose="05000000000000000000" pitchFamily="2" charset="2"/>
              </a:rPr>
              <a:t>(</a:t>
            </a:r>
            <a:r>
              <a:rPr lang="de-DE" sz="2000" dirty="0">
                <a:sym typeface="Wingdings" panose="05000000000000000000" pitchFamily="2" charset="2"/>
              </a:rPr>
              <a:t>Re-Konstruktion im Sinne der Konstruktivismus)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Modular, erweiterbar und interaktiv konzipiert, an LISP angelehnt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„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treshold</a:t>
            </a:r>
            <a:r>
              <a:rPr lang="de-DE" sz="2000" dirty="0"/>
              <a:t>,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ceiling</a:t>
            </a:r>
            <a:r>
              <a:rPr lang="de-DE" sz="2000" dirty="0"/>
              <a:t>“ </a:t>
            </a:r>
          </a:p>
          <a:p>
            <a:endParaRPr lang="de-DE" sz="2000" dirty="0"/>
          </a:p>
          <a:p>
            <a:pPr lvl="1"/>
            <a:r>
              <a:rPr lang="de-DE" sz="1600" i="1" dirty="0">
                <a:latin typeface="Arial" panose="020B0604020202020204" pitchFamily="34" charset="0"/>
              </a:rPr>
              <a:t>„Die Sprachen der Logo-Familie sind gezielt so entwickelt, dass sie die Computer </a:t>
            </a:r>
          </a:p>
          <a:p>
            <a:pPr lvl="1"/>
            <a:r>
              <a:rPr lang="de-DE" sz="1600" i="1" dirty="0">
                <a:latin typeface="Arial" panose="020B0604020202020204" pitchFamily="34" charset="0"/>
              </a:rPr>
              <a:t>zu flexiblen Hilfsmitteln machen, die das Lernen, das Spielen und das Erforschen </a:t>
            </a:r>
          </a:p>
          <a:p>
            <a:pPr lvl="1"/>
            <a:r>
              <a:rPr lang="de-DE" sz="1600" i="1" dirty="0">
                <a:latin typeface="Arial" panose="020B0604020202020204" pitchFamily="34" charset="0"/>
              </a:rPr>
              <a:t>unterstützen.“</a:t>
            </a:r>
          </a:p>
          <a:p>
            <a:r>
              <a:rPr lang="de-DE" sz="1600" dirty="0"/>
              <a:t>	Harald </a:t>
            </a:r>
            <a:r>
              <a:rPr lang="de-DE" sz="1600" dirty="0" err="1"/>
              <a:t>Abelson</a:t>
            </a:r>
            <a:endParaRPr lang="de-DE" sz="1600" dirty="0">
              <a:latin typeface="Arial" panose="020B0604020202020204" pitchFamily="34" charset="0"/>
            </a:endParaRPr>
          </a:p>
          <a:p>
            <a:endParaRPr lang="de-DE" sz="2000" dirty="0"/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endParaRPr lang="de-DE" dirty="0"/>
          </a:p>
          <a:p>
            <a:endParaRPr lang="de-DE" dirty="0"/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477" y="124329"/>
            <a:ext cx="1972523" cy="240980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8409" y="35450"/>
            <a:ext cx="879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2464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7157" y="514645"/>
            <a:ext cx="93592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Logo für die Entwicklung von Mikrowelten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Agenten statt Schildkröten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Erlaubt hohe Parallelität: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Tausende </a:t>
            </a:r>
            <a:r>
              <a:rPr lang="de-DE" sz="2000" dirty="0"/>
              <a:t>von </a:t>
            </a:r>
            <a:r>
              <a:rPr lang="de-DE" sz="2000" dirty="0" err="1"/>
              <a:t>Turtles</a:t>
            </a:r>
            <a:r>
              <a:rPr lang="de-DE" sz="2000" dirty="0"/>
              <a:t> können zur gleichen Zeit Aktionen </a:t>
            </a:r>
            <a:r>
              <a:rPr lang="de-DE" sz="2000" dirty="0" smtClean="0"/>
              <a:t>ausführen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Simulation komplexer dynamischer Systeme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Turtles</a:t>
            </a:r>
            <a:r>
              <a:rPr lang="de-DE" sz="2000" dirty="0"/>
              <a:t> besitzen „Sensoren“: </a:t>
            </a:r>
            <a:br>
              <a:rPr lang="de-DE" sz="2000" dirty="0"/>
            </a:br>
            <a:r>
              <a:rPr lang="de-DE" sz="2000" dirty="0"/>
              <a:t>Sie können andere </a:t>
            </a:r>
            <a:r>
              <a:rPr lang="de-DE" sz="2000" dirty="0" err="1"/>
              <a:t>Turtles</a:t>
            </a:r>
            <a:r>
              <a:rPr lang="de-DE" sz="2000" dirty="0"/>
              <a:t> in ihrer Nähe entdecken und unterscheiden und Eigenschaften ihrer Umwelt erkennen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Sehr leistungsfähige Variante ist </a:t>
            </a:r>
            <a:r>
              <a:rPr lang="de-DE" sz="2000" dirty="0" err="1"/>
              <a:t>NetLogo</a:t>
            </a:r>
            <a:endParaRPr lang="de-DE" sz="2000" dirty="0"/>
          </a:p>
          <a:p>
            <a:endParaRPr lang="de-DE" sz="2000" dirty="0"/>
          </a:p>
          <a:p>
            <a:r>
              <a:rPr lang="de-DE" sz="2000" b="1" dirty="0"/>
              <a:t>Programmieren Lernen mit </a:t>
            </a:r>
            <a:r>
              <a:rPr lang="de-DE" sz="2000" b="1" dirty="0" err="1"/>
              <a:t>Scratch</a:t>
            </a:r>
            <a:endParaRPr lang="de-D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Bühne (fest vorgegebene 480*360 Bildpunkte) mit beliebig vielen Sprites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Visuelle Programmblöcke (Puzzlebausteine)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6776" y="0"/>
            <a:ext cx="879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Logo</a:t>
            </a:r>
          </a:p>
        </p:txBody>
      </p:sp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38" y="4900612"/>
            <a:ext cx="4343887" cy="1911971"/>
          </a:xfrm>
          <a:prstGeom prst="rect">
            <a:avLst/>
          </a:prstGeom>
        </p:spPr>
      </p:pic>
      <p:sp>
        <p:nvSpPr>
          <p:cNvPr id="5" name="Textfeld 4">
            <a:hlinkClick r:id="rId3"/>
          </p:cNvPr>
          <p:cNvSpPr txBox="1"/>
          <p:nvPr/>
        </p:nvSpPr>
        <p:spPr>
          <a:xfrm>
            <a:off x="4635806" y="6443251"/>
            <a:ext cx="396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http://scratch.mit.edu/</a:t>
            </a:r>
          </a:p>
        </p:txBody>
      </p:sp>
    </p:spTree>
    <p:extLst>
      <p:ext uri="{BB962C8B-B14F-4D97-AF65-F5344CB8AC3E}">
        <p14:creationId xmlns:p14="http://schemas.microsoft.com/office/powerpoint/2010/main" val="898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16" y="0"/>
            <a:ext cx="8718709" cy="819619"/>
          </a:xfrm>
        </p:spPr>
        <p:txBody>
          <a:bodyPr/>
          <a:lstStyle/>
          <a:p>
            <a:r>
              <a:rPr lang="de-DE" b="1" dirty="0" err="1" smtClean="0">
                <a:solidFill>
                  <a:schemeClr val="tx2"/>
                </a:solidFill>
              </a:rPr>
              <a:t>Scratch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8116" y="819618"/>
            <a:ext cx="8975884" cy="5881219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Visuelle Programmblöcke (Puzzlebausteine) legen fest:</a:t>
            </a:r>
          </a:p>
          <a:p>
            <a:pPr lvl="1"/>
            <a:r>
              <a:rPr lang="de-DE" dirty="0" smtClean="0"/>
              <a:t>Bewegung </a:t>
            </a:r>
            <a:r>
              <a:rPr lang="de-DE" dirty="0"/>
              <a:t>der Sprites </a:t>
            </a:r>
            <a:r>
              <a:rPr lang="de-DE" dirty="0" smtClean="0"/>
              <a:t>wie bei </a:t>
            </a:r>
            <a:r>
              <a:rPr lang="de-DE" dirty="0" err="1" smtClean="0"/>
              <a:t>Turtlegrafiken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(gehe </a:t>
            </a:r>
            <a:r>
              <a:rPr lang="de-DE" dirty="0"/>
              <a:t>... vorwärts, drehe um, zeige auf usw.)</a:t>
            </a:r>
          </a:p>
          <a:p>
            <a:pPr lvl="1"/>
            <a:r>
              <a:rPr lang="de-DE" dirty="0"/>
              <a:t>Aussehen (wie nächstes Kleid, ändere </a:t>
            </a:r>
            <a:r>
              <a:rPr lang="de-DE" dirty="0" err="1"/>
              <a:t>Grösse</a:t>
            </a:r>
            <a:r>
              <a:rPr lang="de-DE" dirty="0"/>
              <a:t>, verstecken, erscheinen usw.)</a:t>
            </a:r>
          </a:p>
          <a:p>
            <a:pPr lvl="1"/>
            <a:r>
              <a:rPr lang="de-DE" dirty="0"/>
              <a:t>Malstift (wie Stift runter, Stift hoch, wähle Stiftfarbe usw.)</a:t>
            </a:r>
          </a:p>
          <a:p>
            <a:pPr lvl="1"/>
            <a:r>
              <a:rPr lang="de-DE" dirty="0"/>
              <a:t>Steuerung (wie Wenn angeklickt, Warte, Wiederhole x mal, Fortlaufend </a:t>
            </a:r>
            <a:r>
              <a:rPr lang="de-DE" dirty="0" smtClean="0"/>
              <a:t>wenn) </a:t>
            </a:r>
            <a:endParaRPr lang="de-DE" dirty="0"/>
          </a:p>
          <a:p>
            <a:pPr lvl="1"/>
            <a:r>
              <a:rPr lang="de-DE" dirty="0"/>
              <a:t>Fühler (Maus-Position, Farbe x wird berührt?, Entfernung von usw.)</a:t>
            </a:r>
          </a:p>
          <a:p>
            <a:pPr lvl="1"/>
            <a:r>
              <a:rPr lang="de-DE" dirty="0"/>
              <a:t>Zahlenoperationen (Addition, Subtraktion, Multiplikation, Division usw</a:t>
            </a:r>
            <a:r>
              <a:rPr lang="de-DE" dirty="0" smtClean="0"/>
              <a:t>.)</a:t>
            </a:r>
            <a:br>
              <a:rPr lang="de-DE" dirty="0" smtClean="0"/>
            </a:br>
            <a:endParaRPr lang="de-DE" dirty="0"/>
          </a:p>
          <a:p>
            <a:r>
              <a:rPr lang="de-DE" dirty="0" smtClean="0"/>
              <a:t>Zwischen </a:t>
            </a:r>
            <a:r>
              <a:rPr lang="de-DE" dirty="0"/>
              <a:t>den Objekten </a:t>
            </a:r>
            <a:r>
              <a:rPr lang="de-DE" dirty="0" smtClean="0"/>
              <a:t>(Sprites) können </a:t>
            </a:r>
            <a:r>
              <a:rPr lang="de-DE" dirty="0"/>
              <a:t>Nachrichten ausgetauscht </a:t>
            </a:r>
            <a:r>
              <a:rPr lang="de-DE" dirty="0" smtClean="0"/>
              <a:t>werden, ähnlich dem </a:t>
            </a:r>
            <a:r>
              <a:rPr lang="de-DE" dirty="0" err="1" smtClean="0"/>
              <a:t>Actors</a:t>
            </a:r>
            <a:r>
              <a:rPr lang="de-DE" dirty="0" smtClean="0"/>
              <a:t> Modell</a:t>
            </a:r>
          </a:p>
          <a:p>
            <a:r>
              <a:rPr lang="de-DE" dirty="0" smtClean="0"/>
              <a:t>Jedem </a:t>
            </a:r>
            <a:r>
              <a:rPr lang="de-DE" dirty="0"/>
              <a:t>Objekt können eigene Code-Module zugeordnet werden, d.h. sie können autonom agieren und auf Ereignisse bzw. Nachrichten reagieren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Da </a:t>
            </a:r>
            <a:r>
              <a:rPr lang="de-DE" dirty="0"/>
              <a:t>die Objekteigenschaften und sogar der Programmcode während des Programmablaufs verändert werden kann, wird ein spielerisches und experimentelles Arbeiten geradezu herausgefordert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96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606" y="236540"/>
            <a:ext cx="6036469" cy="55641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Didaktische Grundideen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8606" y="989813"/>
            <a:ext cx="8615363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Unterstützung </a:t>
            </a:r>
            <a:r>
              <a:rPr lang="de-DE" dirty="0"/>
              <a:t>von entdeckendem, spielerischen Lernen</a:t>
            </a:r>
          </a:p>
          <a:p>
            <a:pPr lvl="0"/>
            <a:r>
              <a:rPr lang="de-DE" dirty="0" smtClean="0"/>
              <a:t>Formulieren </a:t>
            </a:r>
            <a:r>
              <a:rPr lang="de-DE" dirty="0"/>
              <a:t>und Ausprobieren von Vermutungen</a:t>
            </a:r>
          </a:p>
          <a:p>
            <a:pPr lvl="0"/>
            <a:r>
              <a:rPr lang="de-DE" dirty="0" smtClean="0"/>
              <a:t>Lernen </a:t>
            </a:r>
            <a:r>
              <a:rPr lang="de-DE" dirty="0"/>
              <a:t>aus Fehlern und deren Korrektur</a:t>
            </a:r>
          </a:p>
          <a:p>
            <a:pPr lvl="0"/>
            <a:r>
              <a:rPr lang="de-DE" dirty="0" smtClean="0"/>
              <a:t>Zerlegung </a:t>
            </a:r>
            <a:r>
              <a:rPr lang="de-DE" dirty="0"/>
              <a:t>von Problemen in Teilprobleme und deren Lösung mit Hilfe von Prozeduren</a:t>
            </a:r>
          </a:p>
          <a:p>
            <a:pPr lvl="0"/>
            <a:r>
              <a:rPr lang="de-DE" dirty="0" smtClean="0"/>
              <a:t>Baukastenprinzip</a:t>
            </a:r>
            <a:r>
              <a:rPr lang="de-DE" dirty="0"/>
              <a:t>, d.h. die Erweiterung der Sprache durch eigene problemspezifische Prozeduren</a:t>
            </a:r>
          </a:p>
          <a:p>
            <a:pPr lvl="0"/>
            <a:r>
              <a:rPr lang="de-DE" dirty="0" smtClean="0"/>
              <a:t>Erarbeitung </a:t>
            </a:r>
            <a:r>
              <a:rPr lang="de-DE" dirty="0"/>
              <a:t>von programmiersprachlichen Konzepten mit der Schildkrötengrafik</a:t>
            </a:r>
          </a:p>
          <a:p>
            <a:pPr lvl="0"/>
            <a:r>
              <a:rPr lang="de-DE" dirty="0" smtClean="0"/>
              <a:t>Einfaches interaktives </a:t>
            </a:r>
            <a:r>
              <a:rPr lang="de-DE" dirty="0"/>
              <a:t>Arbeiten mit sofortigem grafischen Feedback</a:t>
            </a:r>
          </a:p>
        </p:txBody>
      </p:sp>
      <p:sp>
        <p:nvSpPr>
          <p:cNvPr id="4" name="Rechteck 3"/>
          <p:cNvSpPr/>
          <p:nvPr/>
        </p:nvSpPr>
        <p:spPr>
          <a:xfrm>
            <a:off x="82968" y="6431518"/>
            <a:ext cx="2224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(Tauber, a.a.O., S. 37)</a:t>
            </a:r>
          </a:p>
        </p:txBody>
      </p:sp>
    </p:spTree>
    <p:extLst>
      <p:ext uri="{BB962C8B-B14F-4D97-AF65-F5344CB8AC3E}">
        <p14:creationId xmlns:p14="http://schemas.microsoft.com/office/powerpoint/2010/main" val="37467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Noch mehr Schildkröten…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Touchdevelopment</a:t>
            </a:r>
            <a:endParaRPr lang="de-DE" dirty="0" smtClean="0"/>
          </a:p>
          <a:p>
            <a:r>
              <a:rPr lang="de-DE" dirty="0" err="1" smtClean="0"/>
              <a:t>Etoys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… es gibt viele verschiedene Paradigmen!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1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86866"/>
            <a:ext cx="8772951" cy="890218"/>
          </a:xfrm>
        </p:spPr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Paradigmen visueller Programmierung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1450" y="1035587"/>
            <a:ext cx="8887251" cy="49510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dirty="0"/>
          </a:p>
          <a:p>
            <a:pPr lvl="0"/>
            <a:r>
              <a:rPr lang="de-DE" dirty="0" smtClean="0"/>
              <a:t>Kontrollflussorientierte Systeme</a:t>
            </a:r>
          </a:p>
          <a:p>
            <a:pPr lvl="0"/>
            <a:r>
              <a:rPr lang="de-DE" dirty="0" smtClean="0"/>
              <a:t>Objektorientierte Systeme</a:t>
            </a:r>
            <a:endParaRPr lang="de-DE" dirty="0"/>
          </a:p>
          <a:p>
            <a:pPr lvl="0"/>
            <a:r>
              <a:rPr lang="de-DE" dirty="0" smtClean="0"/>
              <a:t>Datenflussorientierte Systeme</a:t>
            </a:r>
            <a:endParaRPr lang="de-DE" dirty="0"/>
          </a:p>
          <a:p>
            <a:pPr lvl="0"/>
            <a:r>
              <a:rPr lang="de-DE" dirty="0" smtClean="0"/>
              <a:t>Funktionsorientierte Systeme</a:t>
            </a:r>
          </a:p>
          <a:p>
            <a:pPr lvl="0"/>
            <a:r>
              <a:rPr lang="de-DE" dirty="0" smtClean="0"/>
              <a:t>Regelorientierte Systeme</a:t>
            </a:r>
            <a:endParaRPr lang="de-DE" dirty="0"/>
          </a:p>
          <a:p>
            <a:pPr lvl="0"/>
            <a:r>
              <a:rPr lang="en-GB" dirty="0" smtClean="0"/>
              <a:t>Constraint-</a:t>
            </a:r>
            <a:r>
              <a:rPr lang="en-GB" dirty="0" err="1" smtClean="0"/>
              <a:t>orientierte</a:t>
            </a:r>
            <a:r>
              <a:rPr lang="en-GB" dirty="0" smtClean="0"/>
              <a:t> </a:t>
            </a:r>
            <a:r>
              <a:rPr lang="en-GB" dirty="0" err="1" smtClean="0"/>
              <a:t>Systeme</a:t>
            </a:r>
            <a:endParaRPr lang="de-DE" dirty="0"/>
          </a:p>
          <a:p>
            <a:pPr lvl="0"/>
            <a:r>
              <a:rPr lang="en-GB" dirty="0" err="1" smtClean="0"/>
              <a:t>Beispielorientierte</a:t>
            </a:r>
            <a:r>
              <a:rPr lang="en-GB" dirty="0" smtClean="0"/>
              <a:t> </a:t>
            </a:r>
            <a:r>
              <a:rPr lang="en-GB" dirty="0" err="1" smtClean="0"/>
              <a:t>Systeme</a:t>
            </a:r>
            <a:endParaRPr lang="de-DE" dirty="0"/>
          </a:p>
          <a:p>
            <a:pPr lvl="0"/>
            <a:r>
              <a:rPr lang="en-GB" dirty="0" err="1" smtClean="0"/>
              <a:t>Formularorientierte</a:t>
            </a:r>
            <a:r>
              <a:rPr lang="en-GB" dirty="0" smtClean="0"/>
              <a:t> </a:t>
            </a:r>
            <a:r>
              <a:rPr lang="en-GB" dirty="0" err="1" smtClean="0"/>
              <a:t>Systeme</a:t>
            </a:r>
            <a:endParaRPr lang="de-DE" dirty="0"/>
          </a:p>
          <a:p>
            <a:pPr lvl="0"/>
            <a:r>
              <a:rPr lang="en-GB" b="1" dirty="0" err="1" smtClean="0"/>
              <a:t>Multiparadigmenorientierte</a:t>
            </a:r>
            <a:r>
              <a:rPr lang="en-GB" b="1" dirty="0" smtClean="0"/>
              <a:t> </a:t>
            </a:r>
            <a:r>
              <a:rPr lang="en-GB" b="1" dirty="0" err="1" smtClean="0"/>
              <a:t>Systeme</a:t>
            </a:r>
            <a:endParaRPr lang="en-GB" b="1" dirty="0" smtClean="0"/>
          </a:p>
          <a:p>
            <a:pPr lvl="0"/>
            <a:endParaRPr lang="en-GB" dirty="0" smtClean="0"/>
          </a:p>
          <a:p>
            <a:pPr lvl="0"/>
            <a:r>
              <a:rPr lang="en-GB" dirty="0" err="1" smtClean="0"/>
              <a:t>Visuelle</a:t>
            </a:r>
            <a:r>
              <a:rPr lang="en-GB" dirty="0" smtClean="0"/>
              <a:t> </a:t>
            </a:r>
            <a:r>
              <a:rPr lang="en-GB" dirty="0" err="1" smtClean="0"/>
              <a:t>Repräsentation</a:t>
            </a:r>
            <a:r>
              <a:rPr lang="en-GB" dirty="0" smtClean="0"/>
              <a:t>: </a:t>
            </a:r>
            <a:r>
              <a:rPr lang="en-GB" dirty="0" err="1" smtClean="0"/>
              <a:t>Diagramme</a:t>
            </a:r>
            <a:r>
              <a:rPr lang="en-GB" dirty="0" smtClean="0"/>
              <a:t>, Icons, </a:t>
            </a:r>
            <a:r>
              <a:rPr lang="en-GB" dirty="0" err="1" smtClean="0"/>
              <a:t>Bildsequenzen</a:t>
            </a:r>
            <a:endParaRPr lang="en-GB" dirty="0"/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1450" y="6303685"/>
            <a:ext cx="4082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Schiffer</a:t>
            </a:r>
            <a:r>
              <a:rPr lang="en-GB" dirty="0"/>
              <a:t> (1998), Ricardo </a:t>
            </a:r>
            <a:r>
              <a:rPr lang="en-GB" dirty="0" err="1"/>
              <a:t>Baeza</a:t>
            </a:r>
            <a:r>
              <a:rPr lang="en-GB" dirty="0"/>
              <a:t>-Yates (</a:t>
            </a:r>
            <a:r>
              <a:rPr lang="en-GB" dirty="0" err="1"/>
              <a:t>o.J</a:t>
            </a:r>
            <a:r>
              <a:rPr lang="en-GB" dirty="0"/>
              <a:t>.)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40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89" y="74743"/>
            <a:ext cx="10515600" cy="703734"/>
          </a:xfrm>
        </p:spPr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Definition Visuelle Programmierung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4778" y="957650"/>
            <a:ext cx="8804190" cy="58076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V</a:t>
            </a:r>
            <a:r>
              <a:rPr lang="de-DE" b="1" dirty="0" smtClean="0"/>
              <a:t>isuelle Sprache: </a:t>
            </a:r>
          </a:p>
          <a:p>
            <a:pPr marL="0" indent="0">
              <a:buNone/>
            </a:pPr>
            <a:r>
              <a:rPr lang="de-DE" dirty="0"/>
              <a:t>F</a:t>
            </a:r>
            <a:r>
              <a:rPr lang="de-DE" dirty="0" smtClean="0"/>
              <a:t>ormale </a:t>
            </a:r>
            <a:r>
              <a:rPr lang="de-DE" dirty="0"/>
              <a:t>Sprache mit visueller Syntax oder visueller Semantik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dirty="0"/>
              <a:t>dynamischer oder statischer </a:t>
            </a:r>
            <a:r>
              <a:rPr lang="de-DE" dirty="0" err="1" smtClean="0"/>
              <a:t>Zeichengebung</a:t>
            </a: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Programmiersprache:</a:t>
            </a:r>
          </a:p>
          <a:p>
            <a:pPr marL="0" indent="0">
              <a:buNone/>
            </a:pPr>
            <a:r>
              <a:rPr lang="de-DE" dirty="0" err="1"/>
              <a:t>N</a:t>
            </a:r>
            <a:r>
              <a:rPr lang="de-DE" dirty="0" err="1" smtClean="0"/>
              <a:t>otationelles</a:t>
            </a:r>
            <a:r>
              <a:rPr lang="de-DE" dirty="0" smtClean="0"/>
              <a:t> </a:t>
            </a:r>
            <a:r>
              <a:rPr lang="de-DE" dirty="0"/>
              <a:t>System zur Beschreibung von</a:t>
            </a:r>
            <a:r>
              <a:rPr lang="de-DE" i="1" dirty="0"/>
              <a:t> </a:t>
            </a:r>
            <a:r>
              <a:rPr lang="de-DE" dirty="0"/>
              <a:t>Berechnungen 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durch </a:t>
            </a:r>
            <a:r>
              <a:rPr lang="de-DE" dirty="0"/>
              <a:t>Maschinen und Menschen lesbarer Form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Visuelle Programmiersprache:</a:t>
            </a:r>
          </a:p>
          <a:p>
            <a:r>
              <a:rPr lang="de-DE" dirty="0" smtClean="0"/>
              <a:t>Beschreibung </a:t>
            </a:r>
            <a:r>
              <a:rPr lang="de-DE" dirty="0"/>
              <a:t>der Rechenschritte durch visuelle Elemente, die zur Syntax </a:t>
            </a:r>
            <a:r>
              <a:rPr lang="de-DE" dirty="0" smtClean="0"/>
              <a:t>gehören</a:t>
            </a:r>
          </a:p>
          <a:p>
            <a:r>
              <a:rPr lang="de-DE" dirty="0" smtClean="0"/>
              <a:t>Graphische </a:t>
            </a:r>
            <a:r>
              <a:rPr lang="de-DE" dirty="0"/>
              <a:t>(Farben, Icons), geometrische (Form, Größe, Seitenverhältnisse) und </a:t>
            </a:r>
            <a:r>
              <a:rPr lang="de-DE" dirty="0" smtClean="0"/>
              <a:t>topologische </a:t>
            </a:r>
            <a:r>
              <a:rPr lang="de-DE" dirty="0"/>
              <a:t>(Verbindungen, Überlagerungen, Berührungen) Eigenschaften </a:t>
            </a:r>
            <a:r>
              <a:rPr lang="de-DE" dirty="0" smtClean="0"/>
              <a:t>legen die </a:t>
            </a:r>
            <a:r>
              <a:rPr lang="de-DE" dirty="0"/>
              <a:t>Semantik </a:t>
            </a:r>
            <a:r>
              <a:rPr lang="de-DE" dirty="0" smtClean="0"/>
              <a:t>fest</a:t>
            </a:r>
          </a:p>
          <a:p>
            <a:r>
              <a:rPr lang="de-DE" dirty="0" smtClean="0"/>
              <a:t>Beschreibung</a:t>
            </a:r>
            <a:r>
              <a:rPr lang="de-DE" dirty="0"/>
              <a:t> </a:t>
            </a:r>
            <a:r>
              <a:rPr lang="de-DE" dirty="0" smtClean="0"/>
              <a:t>von Programmen und  Systemverhalten geschieht primär durch Verwendung </a:t>
            </a:r>
            <a:r>
              <a:rPr lang="de-DE" dirty="0"/>
              <a:t>visueller </a:t>
            </a:r>
            <a:r>
              <a:rPr lang="de-DE" dirty="0" smtClean="0"/>
              <a:t>Komponenten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9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229830"/>
            <a:ext cx="10515600" cy="856021"/>
          </a:xfrm>
        </p:spPr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Kontrollflussorientierte Systeme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887" y="1234372"/>
            <a:ext cx="10515600" cy="4351338"/>
          </a:xfrm>
        </p:spPr>
        <p:txBody>
          <a:bodyPr/>
          <a:lstStyle/>
          <a:p>
            <a:r>
              <a:rPr lang="de-DE" dirty="0" smtClean="0"/>
              <a:t>Basieren auf dem imperativen Programmierstil</a:t>
            </a:r>
          </a:p>
          <a:p>
            <a:r>
              <a:rPr lang="de-DE" dirty="0" smtClean="0"/>
              <a:t>Ausführung von Anweisungen wird durch </a:t>
            </a:r>
            <a:br>
              <a:rPr lang="de-DE" dirty="0" smtClean="0"/>
            </a:br>
            <a:r>
              <a:rPr lang="de-DE" dirty="0" smtClean="0"/>
              <a:t>einen Programmfluss gesteuert (Befehlszähler)</a:t>
            </a:r>
          </a:p>
          <a:p>
            <a:r>
              <a:rPr lang="de-DE" dirty="0" smtClean="0"/>
              <a:t>Verschiedene Ablaufformen:</a:t>
            </a:r>
          </a:p>
          <a:p>
            <a:pPr lvl="1"/>
            <a:r>
              <a:rPr lang="de-DE" dirty="0" smtClean="0"/>
              <a:t>Anweisungsfolgen</a:t>
            </a:r>
          </a:p>
          <a:p>
            <a:pPr lvl="1"/>
            <a:r>
              <a:rPr lang="de-DE" dirty="0" smtClean="0"/>
              <a:t>Komponentennetze: </a:t>
            </a:r>
            <a:br>
              <a:rPr lang="de-DE" dirty="0" smtClean="0"/>
            </a:br>
            <a:r>
              <a:rPr lang="de-DE" dirty="0" smtClean="0"/>
              <a:t>Über Kanäle miteinander verknüpfte Softwarekomponenten</a:t>
            </a:r>
            <a:br>
              <a:rPr lang="de-DE" dirty="0" smtClean="0"/>
            </a:br>
            <a:r>
              <a:rPr lang="de-DE" dirty="0" smtClean="0"/>
              <a:t>Kanäle übertragen Signale („Tokens“)</a:t>
            </a:r>
            <a:br>
              <a:rPr lang="de-DE" dirty="0" smtClean="0"/>
            </a:br>
            <a:r>
              <a:rPr lang="de-DE" dirty="0" smtClean="0"/>
              <a:t>Ablauf ist durch den Fluss der Tokens gesteuert</a:t>
            </a:r>
          </a:p>
          <a:p>
            <a:pPr lvl="1"/>
            <a:r>
              <a:rPr lang="de-DE" dirty="0" err="1" smtClean="0"/>
              <a:t>Transitionsnetze</a:t>
            </a:r>
            <a:r>
              <a:rPr lang="de-DE" dirty="0" smtClean="0"/>
              <a:t>: Automaten, </a:t>
            </a:r>
            <a:r>
              <a:rPr lang="de-DE" dirty="0" err="1" smtClean="0"/>
              <a:t>Petrinetze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2793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462" y="106606"/>
            <a:ext cx="7543800" cy="1325563"/>
          </a:xfrm>
        </p:spPr>
        <p:txBody>
          <a:bodyPr/>
          <a:lstStyle/>
          <a:p>
            <a:r>
              <a:rPr lang="de-DE" dirty="0" smtClean="0"/>
              <a:t>Flussdiagramme, Aktionslisten</a:t>
            </a:r>
            <a:endParaRPr lang="de-DE" dirty="0"/>
          </a:p>
        </p:txBody>
      </p:sp>
      <p:pic>
        <p:nvPicPr>
          <p:cNvPr id="5" name="Grafik 4" descr="abb212_S5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66" y="1483954"/>
            <a:ext cx="2753304" cy="35166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/>
          <p:cNvSpPr/>
          <p:nvPr/>
        </p:nvSpPr>
        <p:spPr>
          <a:xfrm>
            <a:off x="0" y="5148642"/>
            <a:ext cx="3092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Nassi-Shneiderman-Diagramm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dirty="0"/>
          </a:p>
        </p:txBody>
      </p:sp>
      <p:pic>
        <p:nvPicPr>
          <p:cNvPr id="8" name="Picture 6" descr="http://blog.interfacevision.com/assets/img/posts/example_visual_language_alice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303" y="1483954"/>
            <a:ext cx="5667665" cy="354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226303" y="5148642"/>
            <a:ext cx="2252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Alice</a:t>
            </a:r>
          </a:p>
          <a:p>
            <a:r>
              <a:rPr lang="de-DE" dirty="0"/>
              <a:t>http://www.alice.org/</a:t>
            </a:r>
          </a:p>
        </p:txBody>
      </p:sp>
    </p:spTree>
    <p:extLst>
      <p:ext uri="{BB962C8B-B14F-4D97-AF65-F5344CB8AC3E}">
        <p14:creationId xmlns:p14="http://schemas.microsoft.com/office/powerpoint/2010/main" val="36718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1" y="378290"/>
            <a:ext cx="9145815" cy="4879509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 flipV="1">
            <a:off x="5512208" y="4741906"/>
            <a:ext cx="407773" cy="9823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021737" y="5833549"/>
            <a:ext cx="138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Aktionslisten</a:t>
            </a:r>
          </a:p>
        </p:txBody>
      </p:sp>
    </p:spTree>
    <p:extLst>
      <p:ext uri="{BB962C8B-B14F-4D97-AF65-F5344CB8AC3E}">
        <p14:creationId xmlns:p14="http://schemas.microsoft.com/office/powerpoint/2010/main" val="5521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log.interfacevision.com/assets/img/posts/example_visual_language_PCS-Corte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455" y="499194"/>
            <a:ext cx="3477266" cy="20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87230" y="4360338"/>
            <a:ext cx="8828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Cortex</a:t>
            </a:r>
          </a:p>
          <a:p>
            <a:r>
              <a:rPr lang="de-DE" dirty="0"/>
              <a:t>http://www.edventures.com/products/by-product/the-brain/cortex-programming-software </a:t>
            </a:r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773" y="1012146"/>
            <a:ext cx="5016915" cy="315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2" y="335755"/>
            <a:ext cx="7183464" cy="4602312"/>
          </a:xfrm>
          <a:prstGeom prst="rect">
            <a:avLst/>
          </a:prstGeom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7" y="6151217"/>
            <a:ext cx="3593306" cy="558959"/>
          </a:xfrm>
          <a:prstGeom prst="rect">
            <a:avLst/>
          </a:prstGeom>
        </p:spPr>
      </p:pic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94" y="3326343"/>
            <a:ext cx="3455668" cy="1296220"/>
          </a:xfrm>
          <a:prstGeom prst="rect">
            <a:avLst/>
          </a:prstGeom>
        </p:spPr>
      </p:pic>
      <p:sp>
        <p:nvSpPr>
          <p:cNvPr id="5" name="Textfeld 4">
            <a:hlinkClick r:id="rId5"/>
          </p:cNvPr>
          <p:cNvSpPr txBox="1"/>
          <p:nvPr/>
        </p:nvSpPr>
        <p:spPr>
          <a:xfrm>
            <a:off x="3899175" y="6151217"/>
            <a:ext cx="555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Webbasierte Programmierumgebung von Microsoft</a:t>
            </a:r>
          </a:p>
          <a:p>
            <a:r>
              <a:rPr lang="de-DE" dirty="0"/>
              <a:t>https://www.touchdevelop.com</a:t>
            </a:r>
          </a:p>
        </p:txBody>
      </p:sp>
    </p:spTree>
    <p:extLst>
      <p:ext uri="{BB962C8B-B14F-4D97-AF65-F5344CB8AC3E}">
        <p14:creationId xmlns:p14="http://schemas.microsoft.com/office/powerpoint/2010/main" val="41159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45" y="1133447"/>
            <a:ext cx="7061298" cy="311150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38845" y="148563"/>
            <a:ext cx="3423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>
                <a:solidFill>
                  <a:schemeClr val="tx2"/>
                </a:solidFill>
              </a:rPr>
              <a:t>Blockly</a:t>
            </a:r>
            <a:r>
              <a:rPr lang="de-DE" sz="3200" b="1" dirty="0">
                <a:solidFill>
                  <a:schemeClr val="tx2"/>
                </a:solidFill>
              </a:rPr>
              <a:t> von Google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59291" y="4333266"/>
            <a:ext cx="8590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JavaScript-Bibliothek für visuelle Code-Erzeugung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Blockly</a:t>
            </a:r>
            <a:r>
              <a:rPr lang="de-DE" sz="2400" dirty="0"/>
              <a:t> generiert Code, führt diesen aber nicht selbst aus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Integration in eigene Projekte leicht möglich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Läuft vollständig auf dem Client, reine Web-Technologie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Export als JavaScript oder </a:t>
            </a:r>
            <a:r>
              <a:rPr lang="de-DE" sz="2400" dirty="0" err="1"/>
              <a:t>Pyhton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Eigene Codebausteine können ergänzt werden</a:t>
            </a:r>
          </a:p>
        </p:txBody>
      </p:sp>
      <p:sp>
        <p:nvSpPr>
          <p:cNvPr id="5" name="Textfeld 4">
            <a:hlinkClick r:id="rId3"/>
          </p:cNvPr>
          <p:cNvSpPr txBox="1"/>
          <p:nvPr/>
        </p:nvSpPr>
        <p:spPr>
          <a:xfrm>
            <a:off x="238845" y="611629"/>
            <a:ext cx="392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https://developers.google.com/blockly/</a:t>
            </a:r>
          </a:p>
        </p:txBody>
      </p:sp>
    </p:spTree>
    <p:extLst>
      <p:ext uri="{BB962C8B-B14F-4D97-AF65-F5344CB8AC3E}">
        <p14:creationId xmlns:p14="http://schemas.microsoft.com/office/powerpoint/2010/main" val="1568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03" y="131864"/>
            <a:ext cx="3090794" cy="3004266"/>
          </a:xfrm>
          <a:prstGeom prst="rect">
            <a:avLst/>
          </a:prstGeom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854" y="131864"/>
            <a:ext cx="4233473" cy="3036789"/>
          </a:xfrm>
          <a:prstGeom prst="rect">
            <a:avLst/>
          </a:prstGeom>
        </p:spPr>
      </p:pic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03" y="3280186"/>
            <a:ext cx="4356147" cy="2612872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1" y="5893058"/>
            <a:ext cx="2205958" cy="640000"/>
          </a:xfrm>
          <a:prstGeom prst="rect">
            <a:avLst/>
          </a:prstGeom>
        </p:spPr>
      </p:pic>
      <p:sp>
        <p:nvSpPr>
          <p:cNvPr id="7" name="Textfeld 6">
            <a:hlinkClick r:id="rId6" action="ppaction://hlinkfile"/>
          </p:cNvPr>
          <p:cNvSpPr txBox="1"/>
          <p:nvPr/>
        </p:nvSpPr>
        <p:spPr>
          <a:xfrm>
            <a:off x="26381" y="6488668"/>
            <a:ext cx="840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http://appinventor.mit.edu/explore/</a:t>
            </a:r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450" y="3280186"/>
            <a:ext cx="3955928" cy="314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90" y="251201"/>
            <a:ext cx="9392133" cy="540412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0990" y="5804587"/>
            <a:ext cx="399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3"/>
              </a:rPr>
              <a:t>http://designblocksjs.appspot.com/</a:t>
            </a:r>
            <a:endParaRPr lang="de-DE" dirty="0"/>
          </a:p>
          <a:p>
            <a:r>
              <a:rPr lang="de-DE" dirty="0"/>
              <a:t>https://code.google.com/p/scriptblocks/</a:t>
            </a:r>
          </a:p>
        </p:txBody>
      </p:sp>
    </p:spTree>
    <p:extLst>
      <p:ext uri="{BB962C8B-B14F-4D97-AF65-F5344CB8AC3E}">
        <p14:creationId xmlns:p14="http://schemas.microsoft.com/office/powerpoint/2010/main" val="3173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881" y="446996"/>
            <a:ext cx="10515600" cy="756009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tx2"/>
                </a:solidFill>
              </a:rPr>
              <a:t>Objektorientierte Systeme</a:t>
            </a:r>
            <a:endParaRPr lang="de-DE" sz="36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2881" y="1674494"/>
            <a:ext cx="8743950" cy="5402112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Graphische Repräsentation von Objekten</a:t>
            </a:r>
          </a:p>
          <a:p>
            <a:r>
              <a:rPr lang="de-DE" dirty="0" smtClean="0"/>
              <a:t>Klassenbibliotheken mit fertigen </a:t>
            </a:r>
            <a:br>
              <a:rPr lang="de-DE" dirty="0" smtClean="0"/>
            </a:br>
            <a:r>
              <a:rPr lang="de-DE" dirty="0" smtClean="0"/>
              <a:t>Komponenten meist keine eigene Programmierung</a:t>
            </a:r>
          </a:p>
          <a:p>
            <a:r>
              <a:rPr lang="de-DE" dirty="0" smtClean="0"/>
              <a:t>Programmierung erfolgt durch Verknüpfung der Komponenten zu komplexeren Einheiten</a:t>
            </a:r>
          </a:p>
          <a:p>
            <a:r>
              <a:rPr lang="de-DE" dirty="0" smtClean="0"/>
              <a:t>Komponenten besitzen Schnittstellen mit </a:t>
            </a:r>
          </a:p>
          <a:p>
            <a:pPr lvl="1"/>
            <a:r>
              <a:rPr lang="en-GB" dirty="0" err="1" smtClean="0"/>
              <a:t>Attributen</a:t>
            </a:r>
            <a:r>
              <a:rPr lang="en-GB" dirty="0" smtClean="0"/>
              <a:t>: </a:t>
            </a:r>
            <a:r>
              <a:rPr lang="en-GB" dirty="0" err="1" smtClean="0"/>
              <a:t>Zustand</a:t>
            </a:r>
            <a:r>
              <a:rPr lang="en-GB" dirty="0" smtClean="0"/>
              <a:t> und </a:t>
            </a:r>
            <a:r>
              <a:rPr lang="en-GB" dirty="0" err="1" smtClean="0"/>
              <a:t>Verhalten</a:t>
            </a:r>
            <a:r>
              <a:rPr lang="en-GB" dirty="0" smtClean="0"/>
              <a:t> des </a:t>
            </a:r>
            <a:r>
              <a:rPr lang="en-GB" dirty="0" err="1" smtClean="0"/>
              <a:t>Objektes</a:t>
            </a:r>
            <a:r>
              <a:rPr lang="en-GB" dirty="0" smtClean="0"/>
              <a:t> </a:t>
            </a:r>
            <a:r>
              <a:rPr lang="en-GB" dirty="0" err="1" smtClean="0"/>
              <a:t>festlegen</a:t>
            </a:r>
            <a:r>
              <a:rPr lang="en-GB" dirty="0" smtClean="0"/>
              <a:t> (</a:t>
            </a:r>
            <a:r>
              <a:rPr lang="en-GB" dirty="0" err="1" smtClean="0"/>
              <a:t>über</a:t>
            </a:r>
            <a:r>
              <a:rPr lang="en-GB" dirty="0" smtClean="0"/>
              <a:t> GUI)</a:t>
            </a:r>
          </a:p>
          <a:p>
            <a:pPr lvl="1"/>
            <a:r>
              <a:rPr lang="en-GB" dirty="0" err="1" smtClean="0"/>
              <a:t>Nachrichten</a:t>
            </a:r>
            <a:r>
              <a:rPr lang="en-GB" dirty="0" smtClean="0"/>
              <a:t>: </a:t>
            </a:r>
            <a:r>
              <a:rPr lang="en-GB" dirty="0" err="1" smtClean="0"/>
              <a:t>Versenden</a:t>
            </a:r>
            <a:r>
              <a:rPr lang="en-GB" dirty="0" smtClean="0"/>
              <a:t> an </a:t>
            </a:r>
            <a:r>
              <a:rPr lang="en-GB" dirty="0" err="1" smtClean="0"/>
              <a:t>andere</a:t>
            </a:r>
            <a:r>
              <a:rPr lang="en-GB" dirty="0" smtClean="0"/>
              <a:t> </a:t>
            </a:r>
            <a:r>
              <a:rPr lang="en-GB" dirty="0" err="1" smtClean="0"/>
              <a:t>Objeke</a:t>
            </a:r>
            <a:r>
              <a:rPr lang="en-GB" dirty="0" smtClean="0"/>
              <a:t>, um </a:t>
            </a:r>
            <a:r>
              <a:rPr lang="en-GB" dirty="0" err="1" smtClean="0"/>
              <a:t>Aktionen</a:t>
            </a:r>
            <a:r>
              <a:rPr lang="en-GB" dirty="0" smtClean="0"/>
              <a:t> </a:t>
            </a:r>
            <a:r>
              <a:rPr lang="en-GB" dirty="0" err="1" smtClean="0"/>
              <a:t>anzustossen</a:t>
            </a:r>
            <a:endParaRPr lang="en-GB" dirty="0" smtClean="0"/>
          </a:p>
          <a:p>
            <a:pPr lvl="1"/>
            <a:r>
              <a:rPr lang="en-GB" dirty="0" smtClean="0"/>
              <a:t>Events: </a:t>
            </a:r>
            <a:r>
              <a:rPr lang="en-GB" dirty="0" err="1" smtClean="0"/>
              <a:t>Reaktion</a:t>
            </a:r>
            <a:r>
              <a:rPr lang="en-GB" dirty="0" smtClean="0"/>
              <a:t> auf </a:t>
            </a:r>
            <a:r>
              <a:rPr lang="en-GB" dirty="0" err="1" smtClean="0"/>
              <a:t>Benutzereingaben</a:t>
            </a:r>
            <a:r>
              <a:rPr lang="en-GB" dirty="0" smtClean="0"/>
              <a:t> </a:t>
            </a:r>
            <a:r>
              <a:rPr lang="en-GB" dirty="0" err="1" smtClean="0"/>
              <a:t>oder</a:t>
            </a:r>
            <a:r>
              <a:rPr lang="en-GB" dirty="0" smtClean="0"/>
              <a:t> </a:t>
            </a:r>
            <a:r>
              <a:rPr lang="en-GB" dirty="0" err="1" smtClean="0"/>
              <a:t>Zustandsänderungen</a:t>
            </a:r>
            <a:endParaRPr lang="en-GB" dirty="0" smtClean="0"/>
          </a:p>
          <a:p>
            <a:r>
              <a:rPr lang="en-GB" dirty="0" err="1" smtClean="0"/>
              <a:t>Probleme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Meist</a:t>
            </a:r>
            <a:r>
              <a:rPr lang="en-GB" dirty="0" smtClean="0"/>
              <a:t> </a:t>
            </a:r>
            <a:r>
              <a:rPr lang="en-GB" dirty="0" err="1" smtClean="0"/>
              <a:t>sehr</a:t>
            </a:r>
            <a:r>
              <a:rPr lang="en-GB" dirty="0" smtClean="0"/>
              <a:t> </a:t>
            </a:r>
            <a:r>
              <a:rPr lang="en-GB" dirty="0" err="1" smtClean="0"/>
              <a:t>unübersichtlich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Vererbung</a:t>
            </a:r>
            <a:r>
              <a:rPr lang="en-GB" dirty="0" smtClean="0"/>
              <a:t> </a:t>
            </a:r>
            <a:r>
              <a:rPr lang="en-GB" dirty="0" err="1" smtClean="0"/>
              <a:t>oder</a:t>
            </a:r>
            <a:r>
              <a:rPr lang="en-GB" dirty="0" smtClean="0"/>
              <a:t> </a:t>
            </a:r>
            <a:r>
              <a:rPr lang="en-GB" dirty="0" err="1" smtClean="0"/>
              <a:t>Polymorphie</a:t>
            </a:r>
            <a:endParaRPr lang="en-GB" dirty="0" smtClean="0"/>
          </a:p>
        </p:txBody>
      </p:sp>
      <p:pic>
        <p:nvPicPr>
          <p:cNvPr id="4" name="Grafik 3" descr="ptfcconvs15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373" y="44528"/>
            <a:ext cx="2400872" cy="2316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07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68" y="242888"/>
            <a:ext cx="8790597" cy="472916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45268" y="5305426"/>
            <a:ext cx="495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MST Workshop</a:t>
            </a:r>
          </a:p>
          <a:p>
            <a:r>
              <a:rPr lang="de-DE" dirty="0"/>
              <a:t>http://home.comcast.net/~tpandolfi/site/?/home/</a:t>
            </a:r>
          </a:p>
        </p:txBody>
      </p:sp>
    </p:spTree>
    <p:extLst>
      <p:ext uri="{BB962C8B-B14F-4D97-AF65-F5344CB8AC3E}">
        <p14:creationId xmlns:p14="http://schemas.microsoft.com/office/powerpoint/2010/main" val="40421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329351" cy="703734"/>
          </a:xfrm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chemeClr val="tx2"/>
                </a:solidFill>
              </a:rPr>
              <a:t>Keine Visuelle Programmierung im engeren Sinne</a:t>
            </a:r>
            <a:endParaRPr lang="de-DE" sz="36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0637" y="800015"/>
            <a:ext cx="8884509" cy="4847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Visuelle Programmierumgebungen</a:t>
            </a:r>
          </a:p>
          <a:p>
            <a:r>
              <a:rPr lang="de-DE" dirty="0" smtClean="0"/>
              <a:t>Visual Basic, Visual C#, Visual J# usw. nutzen eine visuelle Programmierumgebung (IDE), aber die Sprache selbst ist textbasiert</a:t>
            </a:r>
          </a:p>
          <a:p>
            <a:r>
              <a:rPr lang="de-DE" dirty="0" smtClean="0"/>
              <a:t>Visuelle „Programmierung“ lediglich zur Erzeugung textuellen Codes</a:t>
            </a:r>
          </a:p>
          <a:p>
            <a:r>
              <a:rPr lang="de-DE" dirty="0" smtClean="0"/>
              <a:t>Übergänge sind fließend (z.B. Hypercard)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Visuelle Codegenerierung</a:t>
            </a:r>
          </a:p>
          <a:p>
            <a:r>
              <a:rPr lang="de-DE" dirty="0" smtClean="0"/>
              <a:t>Codevervollständigung</a:t>
            </a:r>
          </a:p>
          <a:p>
            <a:r>
              <a:rPr lang="de-DE" dirty="0" smtClean="0"/>
              <a:t>Drag &amp; Drop Codebausteine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Pragmatische visuelle Auszeichnungen</a:t>
            </a:r>
          </a:p>
          <a:p>
            <a:r>
              <a:rPr lang="de-DE" dirty="0" smtClean="0"/>
              <a:t>Einrückungen</a:t>
            </a:r>
          </a:p>
          <a:p>
            <a:r>
              <a:rPr lang="de-DE" dirty="0" err="1" smtClean="0"/>
              <a:t>Syntaxhighlighting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6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log.interfacevision.com/assets/img/posts/example_visual_language_javastudio_0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75" y="659299"/>
            <a:ext cx="8566967" cy="53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9489" y="85566"/>
            <a:ext cx="1498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JavaBeans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6291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75" y="160022"/>
            <a:ext cx="3977701" cy="312277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77" y="160022"/>
            <a:ext cx="4920923" cy="393763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6975" y="6024988"/>
            <a:ext cx="3604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Etoys</a:t>
            </a:r>
            <a:endParaRPr lang="de-DE" sz="2400" b="1" dirty="0"/>
          </a:p>
          <a:p>
            <a:r>
              <a:rPr lang="de-DE" dirty="0"/>
              <a:t>http://www.squeakland.org/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5765006" y="3929063"/>
            <a:ext cx="278607" cy="4357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765006" y="4364831"/>
            <a:ext cx="110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Rekursion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25" y="139845"/>
            <a:ext cx="7879556" cy="660593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Datenflussorientierte Systeme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50" y="815063"/>
            <a:ext cx="8943975" cy="554921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Keine Befehlszähler wie bei </a:t>
            </a:r>
            <a:r>
              <a:rPr lang="de-DE" sz="2400" dirty="0"/>
              <a:t>s</a:t>
            </a:r>
            <a:r>
              <a:rPr lang="de-DE" sz="2400" dirty="0" smtClean="0"/>
              <a:t>teuerflussorientierten Systemen</a:t>
            </a:r>
          </a:p>
          <a:p>
            <a:r>
              <a:rPr lang="de-DE" sz="2400" dirty="0" smtClean="0"/>
              <a:t>Die Verfügbarkeit von Daten bestimmt die nächste Operation</a:t>
            </a:r>
          </a:p>
          <a:p>
            <a:r>
              <a:rPr lang="de-DE" sz="2400" dirty="0" smtClean="0"/>
              <a:t>Datenfluss ist als gerichteter Graph definiert:</a:t>
            </a:r>
            <a:endParaRPr lang="de-DE" sz="2400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dataflow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020" y="3853624"/>
            <a:ext cx="4364831" cy="29543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57150" y="2144657"/>
            <a:ext cx="9458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Datenquellen</a:t>
            </a:r>
            <a:r>
              <a:rPr lang="de-DE" sz="2400" dirty="0"/>
              <a:t>, </a:t>
            </a:r>
            <a:r>
              <a:rPr lang="de-DE" sz="2400" dirty="0" smtClean="0"/>
              <a:t>Datensenken </a:t>
            </a:r>
            <a:r>
              <a:rPr lang="de-DE" sz="2400" dirty="0"/>
              <a:t>und Operationen </a:t>
            </a:r>
            <a:r>
              <a:rPr lang="de-DE" sz="2400" dirty="0" smtClean="0"/>
              <a:t>als </a:t>
            </a:r>
            <a:r>
              <a:rPr lang="de-DE" sz="2400" dirty="0"/>
              <a:t>Knoten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Kanten sind Datenkanäle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Sind alle erforderlichen Daten </a:t>
            </a:r>
            <a:r>
              <a:rPr lang="de-DE" sz="2400" dirty="0" smtClean="0"/>
              <a:t>verfügbar </a:t>
            </a:r>
            <a:r>
              <a:rPr lang="de-DE" sz="2400" dirty="0"/>
              <a:t>wird </a:t>
            </a:r>
            <a:r>
              <a:rPr lang="de-DE" sz="2400" dirty="0" smtClean="0"/>
              <a:t>Berechnung </a:t>
            </a:r>
            <a:r>
              <a:rPr lang="de-DE" sz="2400" dirty="0"/>
              <a:t>ausgeführt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Berechnetes </a:t>
            </a:r>
            <a:r>
              <a:rPr lang="de-DE" sz="2400" dirty="0"/>
              <a:t>Ergebnis ist wiederum  </a:t>
            </a:r>
            <a:r>
              <a:rPr lang="de-DE" sz="2400" dirty="0" smtClean="0"/>
              <a:t>Datum </a:t>
            </a:r>
            <a:r>
              <a:rPr lang="de-DE" sz="2400" dirty="0"/>
              <a:t>für weitere Berechnung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895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156727"/>
            <a:ext cx="10515600" cy="660593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Datenflussorientierte Systeme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685800" y="1308790"/>
            <a:ext cx="10515600" cy="5549210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817320"/>
            <a:ext cx="10553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Entspricht Erzeuger-Verbraucher-Muster, </a:t>
            </a:r>
            <a:r>
              <a:rPr lang="de-DE" sz="2400" dirty="0" smtClean="0"/>
              <a:t>da </a:t>
            </a:r>
            <a:r>
              <a:rPr lang="de-DE" sz="2400" dirty="0"/>
              <a:t>jede </a:t>
            </a:r>
            <a:r>
              <a:rPr lang="de-DE" sz="2400" dirty="0" smtClean="0"/>
              <a:t>Komponente</a:t>
            </a:r>
            <a:br>
              <a:rPr lang="de-DE" sz="2400" dirty="0" smtClean="0"/>
            </a:br>
            <a:r>
              <a:rPr lang="de-DE" sz="2400" dirty="0" smtClean="0"/>
              <a:t>verfügbare Daten </a:t>
            </a:r>
            <a:r>
              <a:rPr lang="de-DE" sz="2400" dirty="0"/>
              <a:t>konsumiert und neue </a:t>
            </a:r>
            <a:r>
              <a:rPr lang="de-DE" sz="2400" dirty="0" smtClean="0"/>
              <a:t>Ergebnisse produziert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Jeder </a:t>
            </a:r>
            <a:r>
              <a:rPr lang="de-DE" sz="2400" dirty="0"/>
              <a:t>Eingangspunkt kann mit max. einem Datenkanal verknüpft sein, Ausgangspunkte können mit mehreren Datenkanälen verknüpft </a:t>
            </a:r>
            <a:r>
              <a:rPr lang="de-DE" sz="2400" dirty="0" smtClean="0"/>
              <a:t>sein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Datenquellen haben nur Ausgangspunkte und können Werte </a:t>
            </a:r>
            <a:br>
              <a:rPr lang="de-DE" sz="2400" dirty="0"/>
            </a:br>
            <a:r>
              <a:rPr lang="de-DE" sz="2400" dirty="0" smtClean="0"/>
              <a:t>generieren </a:t>
            </a:r>
            <a:r>
              <a:rPr lang="de-DE" sz="2400" dirty="0"/>
              <a:t>(z.B. Messdaten) oder Konstante </a:t>
            </a:r>
            <a:r>
              <a:rPr lang="de-DE" sz="2400" dirty="0" smtClean="0"/>
              <a:t>enthalten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Datensenken haben nur </a:t>
            </a:r>
            <a:r>
              <a:rPr lang="de-DE" sz="2400" dirty="0" smtClean="0"/>
              <a:t>Eingangspunkte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Operationen haben mind. einen </a:t>
            </a:r>
            <a:r>
              <a:rPr lang="de-DE" sz="2400" dirty="0" smtClean="0"/>
              <a:t>Eingangspunkt</a:t>
            </a:r>
            <a:br>
              <a:rPr lang="de-DE" sz="2400" dirty="0" smtClean="0"/>
            </a:br>
            <a:r>
              <a:rPr lang="de-DE" sz="2400" dirty="0" smtClean="0"/>
              <a:t> </a:t>
            </a:r>
            <a:r>
              <a:rPr lang="de-DE" sz="2400" dirty="0"/>
              <a:t>und 0..n Ausgangspunkte</a:t>
            </a:r>
          </a:p>
          <a:p>
            <a:endParaRPr lang="de-DE" sz="2400" dirty="0"/>
          </a:p>
        </p:txBody>
      </p:sp>
      <p:pic>
        <p:nvPicPr>
          <p:cNvPr id="7" name="Grafik 6" descr="dataflow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915" y="4402947"/>
            <a:ext cx="2850356" cy="2255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69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07157"/>
            <a:ext cx="7886700" cy="1035277"/>
          </a:xfrm>
        </p:spPr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Datenflussorientierte Systeme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175" y="1142434"/>
            <a:ext cx="8886825" cy="50323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 err="1" smtClean="0"/>
              <a:t>Ablaufreihenfolge</a:t>
            </a:r>
            <a:r>
              <a:rPr lang="en-GB" dirty="0" smtClean="0"/>
              <a:t> und </a:t>
            </a:r>
            <a:r>
              <a:rPr lang="en-GB" dirty="0" err="1" smtClean="0"/>
              <a:t>nebenläufige</a:t>
            </a:r>
            <a:r>
              <a:rPr lang="en-GB" dirty="0" smtClean="0"/>
              <a:t> </a:t>
            </a:r>
            <a:r>
              <a:rPr lang="en-GB" dirty="0" err="1" smtClean="0"/>
              <a:t>Verarbeitung</a:t>
            </a:r>
            <a:r>
              <a:rPr lang="en-GB" dirty="0" smtClean="0"/>
              <a:t> von </a:t>
            </a:r>
            <a:r>
              <a:rPr lang="en-GB" dirty="0" err="1" smtClean="0"/>
              <a:t>Operationen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</a:t>
            </a:r>
            <a:r>
              <a:rPr lang="en-GB" dirty="0" err="1" smtClean="0"/>
              <a:t>automatisch</a:t>
            </a:r>
            <a:r>
              <a:rPr lang="en-GB" dirty="0" smtClean="0"/>
              <a:t> </a:t>
            </a:r>
            <a:r>
              <a:rPr lang="en-GB" dirty="0" err="1" smtClean="0"/>
              <a:t>gegeben</a:t>
            </a:r>
            <a:endParaRPr lang="en-GB" dirty="0" smtClean="0"/>
          </a:p>
          <a:p>
            <a:pPr lvl="0"/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Seiteneffekte</a:t>
            </a:r>
            <a:r>
              <a:rPr lang="en-GB" dirty="0"/>
              <a:t>:</a:t>
            </a:r>
            <a:endParaRPr lang="en-GB" dirty="0" smtClean="0"/>
          </a:p>
          <a:p>
            <a:pPr lvl="1"/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gibt</a:t>
            </a:r>
            <a:r>
              <a:rPr lang="en-GB" dirty="0" smtClean="0"/>
              <a:t> </a:t>
            </a:r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Variablen</a:t>
            </a:r>
            <a:endParaRPr lang="en-GB" dirty="0" smtClean="0"/>
          </a:p>
          <a:p>
            <a:pPr lvl="1"/>
            <a:r>
              <a:rPr lang="en-GB" dirty="0" err="1" smtClean="0"/>
              <a:t>Unveränderliche</a:t>
            </a:r>
            <a:r>
              <a:rPr lang="en-GB" dirty="0" smtClean="0"/>
              <a:t> </a:t>
            </a:r>
            <a:r>
              <a:rPr lang="en-GB" dirty="0" err="1" smtClean="0"/>
              <a:t>Daten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 </a:t>
            </a:r>
            <a:r>
              <a:rPr lang="en-GB" dirty="0" err="1" smtClean="0"/>
              <a:t>über</a:t>
            </a:r>
            <a:r>
              <a:rPr lang="en-GB" dirty="0" smtClean="0"/>
              <a:t> </a:t>
            </a:r>
            <a:r>
              <a:rPr lang="en-GB" dirty="0" err="1" smtClean="0"/>
              <a:t>Datenkanäle</a:t>
            </a:r>
            <a:r>
              <a:rPr lang="en-GB" dirty="0" smtClean="0"/>
              <a:t> </a:t>
            </a:r>
            <a:r>
              <a:rPr lang="en-GB" dirty="0" err="1" smtClean="0"/>
              <a:t>weitergereicht</a:t>
            </a:r>
            <a:endParaRPr lang="en-GB" dirty="0" smtClean="0"/>
          </a:p>
          <a:p>
            <a:pPr lvl="1"/>
            <a:r>
              <a:rPr lang="en-GB" dirty="0" err="1" smtClean="0"/>
              <a:t>Lokale</a:t>
            </a:r>
            <a:r>
              <a:rPr lang="en-GB" dirty="0" smtClean="0"/>
              <a:t> </a:t>
            </a:r>
            <a:r>
              <a:rPr lang="en-GB" dirty="0" err="1" smtClean="0"/>
              <a:t>Ausführung</a:t>
            </a:r>
            <a:r>
              <a:rPr lang="en-GB" dirty="0" smtClean="0"/>
              <a:t> von </a:t>
            </a:r>
            <a:r>
              <a:rPr lang="en-GB" dirty="0" err="1" smtClean="0"/>
              <a:t>Operationen</a:t>
            </a:r>
            <a:r>
              <a:rPr lang="en-GB" dirty="0" smtClean="0"/>
              <a:t> </a:t>
            </a:r>
            <a:r>
              <a:rPr lang="en-GB" dirty="0" err="1" smtClean="0"/>
              <a:t>ohne</a:t>
            </a:r>
            <a:r>
              <a:rPr lang="en-GB" dirty="0" smtClean="0"/>
              <a:t> </a:t>
            </a:r>
            <a:r>
              <a:rPr lang="en-GB" dirty="0" err="1" smtClean="0"/>
              <a:t>Zugriff</a:t>
            </a:r>
            <a:r>
              <a:rPr lang="en-GB" dirty="0" smtClean="0"/>
              <a:t> auf </a:t>
            </a:r>
            <a:r>
              <a:rPr lang="en-GB" dirty="0" err="1" smtClean="0"/>
              <a:t>globale</a:t>
            </a:r>
            <a:r>
              <a:rPr lang="en-GB" dirty="0" smtClean="0"/>
              <a:t> </a:t>
            </a:r>
            <a:r>
              <a:rPr lang="en-GB" dirty="0" err="1" smtClean="0"/>
              <a:t>Ressourcen</a:t>
            </a:r>
            <a:endParaRPr lang="en-GB" dirty="0"/>
          </a:p>
          <a:p>
            <a:pPr lvl="0"/>
            <a:r>
              <a:rPr lang="en-GB" dirty="0" err="1" smtClean="0"/>
              <a:t>Für</a:t>
            </a:r>
            <a:r>
              <a:rPr lang="en-GB" dirty="0"/>
              <a:t> </a:t>
            </a:r>
            <a:r>
              <a:rPr lang="en-GB" dirty="0" err="1" smtClean="0"/>
              <a:t>strukturierte</a:t>
            </a:r>
            <a:r>
              <a:rPr lang="en-GB" dirty="0" smtClean="0"/>
              <a:t> </a:t>
            </a:r>
            <a:r>
              <a:rPr lang="en-GB" dirty="0" err="1" smtClean="0"/>
              <a:t>Daten</a:t>
            </a:r>
            <a:r>
              <a:rPr lang="en-GB" dirty="0" smtClean="0"/>
              <a:t> und </a:t>
            </a:r>
            <a:r>
              <a:rPr lang="en-GB" dirty="0" err="1" smtClean="0"/>
              <a:t>Kontrollstrukturen</a:t>
            </a:r>
            <a:r>
              <a:rPr lang="en-GB" dirty="0" smtClean="0"/>
              <a:t> </a:t>
            </a:r>
            <a:r>
              <a:rPr lang="en-GB" dirty="0" err="1" smtClean="0"/>
              <a:t>wie</a:t>
            </a:r>
            <a:r>
              <a:rPr lang="en-GB" dirty="0" smtClean="0"/>
              <a:t> </a:t>
            </a:r>
            <a:r>
              <a:rPr lang="en-GB" dirty="0" err="1" smtClean="0"/>
              <a:t>Schleifen</a:t>
            </a:r>
            <a:r>
              <a:rPr lang="en-GB" dirty="0" smtClean="0"/>
              <a:t> </a:t>
            </a:r>
            <a:r>
              <a:rPr lang="en-GB" dirty="0" err="1" smtClean="0"/>
              <a:t>müssen</a:t>
            </a:r>
            <a:r>
              <a:rPr lang="en-GB" dirty="0" smtClean="0"/>
              <a:t> </a:t>
            </a:r>
            <a:r>
              <a:rPr lang="en-GB" dirty="0" err="1" smtClean="0"/>
              <a:t>zusätzliche</a:t>
            </a:r>
            <a:r>
              <a:rPr lang="en-GB" dirty="0" smtClean="0"/>
              <a:t> </a:t>
            </a:r>
            <a:r>
              <a:rPr lang="en-GB" dirty="0" err="1" smtClean="0"/>
              <a:t>Konstrukte</a:t>
            </a:r>
            <a:r>
              <a:rPr lang="en-GB" dirty="0" smtClean="0"/>
              <a:t> </a:t>
            </a:r>
            <a:r>
              <a:rPr lang="en-GB" dirty="0" err="1" smtClean="0"/>
              <a:t>verwendet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endParaRPr lang="en-GB" dirty="0" smtClean="0"/>
          </a:p>
          <a:p>
            <a:pPr lvl="0"/>
            <a:r>
              <a:rPr lang="en-GB" dirty="0" err="1" smtClean="0"/>
              <a:t>Entspricht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 von Neumann </a:t>
            </a:r>
            <a:r>
              <a:rPr lang="en-GB" dirty="0" err="1" smtClean="0"/>
              <a:t>Rechnermodell</a:t>
            </a:r>
            <a:r>
              <a:rPr lang="en-GB" dirty="0" smtClean="0"/>
              <a:t> </a:t>
            </a:r>
            <a:r>
              <a:rPr lang="en-GB" dirty="0" err="1" smtClean="0"/>
              <a:t>sondern</a:t>
            </a:r>
            <a:r>
              <a:rPr lang="en-GB" dirty="0" smtClean="0"/>
              <a:t> </a:t>
            </a:r>
            <a:r>
              <a:rPr lang="en-GB" dirty="0" err="1" smtClean="0"/>
              <a:t>basiert</a:t>
            </a:r>
            <a:r>
              <a:rPr lang="en-GB" dirty="0" smtClean="0"/>
              <a:t> auf </a:t>
            </a:r>
            <a:r>
              <a:rPr lang="en-GB" dirty="0" err="1" smtClean="0"/>
              <a:t>asynchronen</a:t>
            </a:r>
            <a:r>
              <a:rPr lang="en-GB" dirty="0" smtClean="0"/>
              <a:t> </a:t>
            </a:r>
            <a:r>
              <a:rPr lang="en-GB" dirty="0" err="1" smtClean="0"/>
              <a:t>Prozessen</a:t>
            </a:r>
            <a:r>
              <a:rPr lang="en-GB" dirty="0" smtClean="0"/>
              <a:t>, die </a:t>
            </a:r>
            <a:r>
              <a:rPr lang="en-GB" dirty="0" err="1" smtClean="0"/>
              <a:t>Daten</a:t>
            </a:r>
            <a:r>
              <a:rPr lang="en-GB" dirty="0" smtClean="0"/>
              <a:t> </a:t>
            </a:r>
            <a:r>
              <a:rPr lang="en-GB" dirty="0" err="1" smtClean="0"/>
              <a:t>über</a:t>
            </a:r>
            <a:r>
              <a:rPr lang="en-GB" dirty="0" smtClean="0"/>
              <a:t> </a:t>
            </a:r>
            <a:r>
              <a:rPr lang="en-GB" dirty="0" err="1" smtClean="0"/>
              <a:t>Kanäle</a:t>
            </a:r>
            <a:r>
              <a:rPr lang="en-GB" dirty="0" smtClean="0"/>
              <a:t> </a:t>
            </a:r>
            <a:r>
              <a:rPr lang="en-GB" dirty="0" err="1" smtClean="0"/>
              <a:t>austauschen</a:t>
            </a:r>
            <a:endParaRPr lang="en-GB" dirty="0" smtClean="0"/>
          </a:p>
          <a:p>
            <a:pPr lvl="0"/>
            <a:r>
              <a:rPr lang="en-GB" dirty="0" err="1" smtClean="0"/>
              <a:t>Kommunikation</a:t>
            </a:r>
            <a:r>
              <a:rPr lang="en-GB" dirty="0" smtClean="0"/>
              <a:t> </a:t>
            </a:r>
            <a:r>
              <a:rPr lang="en-GB" dirty="0" err="1" smtClean="0"/>
              <a:t>vergleichbar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 Actors Modell </a:t>
            </a:r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419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interfacevision.com/assets/img/posts/example_visual_language_ad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588" y="377002"/>
            <a:ext cx="4337819" cy="30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491581" y="3514134"/>
            <a:ext cx="4387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ADL</a:t>
            </a:r>
          </a:p>
          <a:p>
            <a:r>
              <a:rPr lang="de-DE" sz="1600" b="1" dirty="0" err="1"/>
              <a:t>Algorithmic</a:t>
            </a:r>
            <a:r>
              <a:rPr lang="de-DE" sz="1600" b="1" dirty="0"/>
              <a:t> </a:t>
            </a:r>
            <a:r>
              <a:rPr lang="de-DE" sz="1600" b="1" dirty="0" err="1"/>
              <a:t>trading</a:t>
            </a:r>
            <a:endParaRPr lang="de-DE" sz="1600" b="1" dirty="0"/>
          </a:p>
          <a:p>
            <a:r>
              <a:rPr lang="de-DE" sz="1600" dirty="0"/>
              <a:t>https://www.tradingtechnologies.com/products/trading-analytics/xtrader/adl/</a:t>
            </a:r>
          </a:p>
        </p:txBody>
      </p:sp>
      <p:pic>
        <p:nvPicPr>
          <p:cNvPr id="6" name="Picture 2" descr="http://blog.interfacevision.com/assets/img/posts/example_visual_language_drawfbp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81" y="417242"/>
            <a:ext cx="4250425" cy="29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942" y="3514134"/>
            <a:ext cx="4571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/>
              <a:t>DrawFBP</a:t>
            </a:r>
            <a:r>
              <a:rPr lang="de-DE" sz="1600" b="1" dirty="0"/>
              <a:t> </a:t>
            </a:r>
            <a:r>
              <a:rPr lang="de-DE" sz="1600" b="1" dirty="0" err="1"/>
              <a:t>Diagramming</a:t>
            </a:r>
            <a:r>
              <a:rPr lang="de-DE" sz="1600" b="1" dirty="0"/>
              <a:t> Tool</a:t>
            </a:r>
          </a:p>
          <a:p>
            <a:r>
              <a:rPr lang="de-DE" sz="1600" dirty="0">
                <a:hlinkClick r:id="rId4"/>
              </a:rPr>
              <a:t>http://www.jpaulmorrison.com/graphicsstuff/</a:t>
            </a: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613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g.interfacevision.com/assets/img/posts/example_visual_language_InfoSphereStream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352353"/>
            <a:ext cx="7443788" cy="44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6151658"/>
            <a:ext cx="5093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InfoSphere</a:t>
            </a:r>
            <a:r>
              <a:rPr lang="de-DE" dirty="0"/>
              <a:t> von IBM</a:t>
            </a:r>
          </a:p>
          <a:p>
            <a:r>
              <a:rPr lang="de-DE" dirty="0"/>
              <a:t>http://www-01.ibm.com/software/data/infosphere/</a:t>
            </a:r>
          </a:p>
        </p:txBody>
      </p:sp>
    </p:spTree>
    <p:extLst>
      <p:ext uri="{BB962C8B-B14F-4D97-AF65-F5344CB8AC3E}">
        <p14:creationId xmlns:p14="http://schemas.microsoft.com/office/powerpoint/2010/main" val="4404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.yimg.com/a/i/us/pps/editor.module.cat.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63" y="163808"/>
            <a:ext cx="2876862" cy="58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netzwelt.de/dw557_dh418_sw0_sh0_sx0_sy0_sr4x3_nu1/article/pipes3_1171282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334" y="254150"/>
            <a:ext cx="53054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0" y="6148389"/>
            <a:ext cx="562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Yahoo Pipes</a:t>
            </a:r>
          </a:p>
          <a:p>
            <a:r>
              <a:rPr lang="de-DE" dirty="0"/>
              <a:t>https://pipes.yahoo.com/pipes/</a:t>
            </a:r>
          </a:p>
        </p:txBody>
      </p:sp>
    </p:spTree>
    <p:extLst>
      <p:ext uri="{BB962C8B-B14F-4D97-AF65-F5344CB8AC3E}">
        <p14:creationId xmlns:p14="http://schemas.microsoft.com/office/powerpoint/2010/main" val="34853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log.interfacevision.com/assets/img/posts/example_visual_language_BlenderNodeTextu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7" y="283255"/>
            <a:ext cx="4092969" cy="46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269325" y="283255"/>
            <a:ext cx="71484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Blender</a:t>
            </a:r>
          </a:p>
          <a:p>
            <a:r>
              <a:rPr lang="de-DE" dirty="0">
                <a:hlinkClick r:id="rId3"/>
              </a:rPr>
              <a:t>http://wiki.blender.org/index.php/Doc:2.4/Manual/Textures/Types/Nodes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Texture</a:t>
            </a:r>
            <a:r>
              <a:rPr lang="de-DE" dirty="0"/>
              <a:t> Channels</a:t>
            </a:r>
          </a:p>
        </p:txBody>
      </p:sp>
      <p:pic>
        <p:nvPicPr>
          <p:cNvPr id="8196" name="Picture 4" descr="http://wiki.blender.org/uploads/a/a1/Manual-Part-IV-Texture-Node-Exampl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325" y="1543049"/>
            <a:ext cx="4770771" cy="231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eatur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70" y="920397"/>
            <a:ext cx="5568751" cy="300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3999662"/>
            <a:ext cx="3649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Fusion</a:t>
            </a:r>
          </a:p>
          <a:p>
            <a:r>
              <a:rPr lang="de-DE" dirty="0"/>
              <a:t>https://www.blackmagicdesign.com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err="1" smtClean="0"/>
              <a:t>products</a:t>
            </a:r>
            <a:r>
              <a:rPr lang="de-DE" dirty="0" smtClean="0"/>
              <a:t>/</a:t>
            </a:r>
            <a:r>
              <a:rPr lang="de-DE" dirty="0" err="1" smtClean="0"/>
              <a:t>fusion</a:t>
            </a:r>
            <a:endParaRPr lang="de-DE" dirty="0"/>
          </a:p>
        </p:txBody>
      </p:sp>
      <p:pic>
        <p:nvPicPr>
          <p:cNvPr id="4" name="Picture 2" descr="http://blog.interfacevision.com/assets/img/posts/example_visual_language_houdini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284" y="2583313"/>
            <a:ext cx="5550057" cy="31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678284" y="5841911"/>
            <a:ext cx="250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Houdini</a:t>
            </a:r>
          </a:p>
          <a:p>
            <a:r>
              <a:rPr lang="de-DE" dirty="0"/>
              <a:t>http://www.sidefx.com/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8102" y="57151"/>
            <a:ext cx="606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2"/>
                </a:solidFill>
              </a:rPr>
              <a:t>Professionelle 3D Software </a:t>
            </a:r>
          </a:p>
        </p:txBody>
      </p:sp>
    </p:spTree>
    <p:extLst>
      <p:ext uri="{BB962C8B-B14F-4D97-AF65-F5344CB8AC3E}">
        <p14:creationId xmlns:p14="http://schemas.microsoft.com/office/powerpoint/2010/main" val="34628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915" y="185953"/>
            <a:ext cx="7886700" cy="691377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Ziele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6801" y="1071863"/>
            <a:ext cx="7886700" cy="4351338"/>
          </a:xfrm>
        </p:spPr>
        <p:txBody>
          <a:bodyPr/>
          <a:lstStyle/>
          <a:p>
            <a:r>
              <a:rPr lang="de-DE" dirty="0" smtClean="0"/>
              <a:t>Einstieg in die Programmierung</a:t>
            </a:r>
          </a:p>
          <a:p>
            <a:r>
              <a:rPr lang="de-DE" dirty="0" smtClean="0"/>
              <a:t>Motivations- und Lernpotenziale („</a:t>
            </a:r>
            <a:r>
              <a:rPr lang="de-DE" dirty="0" err="1" smtClean="0"/>
              <a:t>Konstruktionismus</a:t>
            </a:r>
            <a:r>
              <a:rPr lang="de-DE" dirty="0" smtClean="0"/>
              <a:t>“)</a:t>
            </a:r>
          </a:p>
          <a:p>
            <a:r>
              <a:rPr lang="de-DE" dirty="0" smtClean="0"/>
              <a:t>Programmierung durch Endanwender</a:t>
            </a:r>
          </a:p>
          <a:p>
            <a:r>
              <a:rPr lang="de-DE" dirty="0" smtClean="0"/>
              <a:t>„Natürlichere“ Herangehensweise für grafische Systeme</a:t>
            </a:r>
          </a:p>
          <a:p>
            <a:r>
              <a:rPr lang="de-DE" dirty="0" smtClean="0"/>
              <a:t>Anschaulicher Realitätsbezug</a:t>
            </a:r>
          </a:p>
          <a:p>
            <a:r>
              <a:rPr lang="de-DE" dirty="0" smtClean="0"/>
              <a:t>Betonung auf Semantik statt auf Syntax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52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45" y="203871"/>
            <a:ext cx="8539163" cy="514965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1937" y="5641776"/>
            <a:ext cx="845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Computational</a:t>
            </a:r>
            <a:r>
              <a:rPr lang="de-DE" b="1" dirty="0"/>
              <a:t> Design für BIM (Building Information Modeling</a:t>
            </a:r>
            <a:r>
              <a:rPr lang="de-DE" b="1" dirty="0" smtClean="0"/>
              <a:t>)</a:t>
            </a:r>
            <a:endParaRPr lang="de-DE" dirty="0"/>
          </a:p>
          <a:p>
            <a:r>
              <a:rPr lang="de-DE" dirty="0"/>
              <a:t>http://dynamobim.com/</a:t>
            </a:r>
          </a:p>
        </p:txBody>
      </p:sp>
    </p:spTree>
    <p:extLst>
      <p:ext uri="{BB962C8B-B14F-4D97-AF65-F5344CB8AC3E}">
        <p14:creationId xmlns:p14="http://schemas.microsoft.com/office/powerpoint/2010/main" val="23897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log.interfacevision.com/assets/img/posts/example_visual_language_illumination_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966046"/>
            <a:ext cx="8529163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8484" y="104272"/>
            <a:ext cx="71623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Software </a:t>
            </a:r>
            <a:r>
              <a:rPr lang="de-DE" sz="3200" dirty="0" err="1"/>
              <a:t>Creator</a:t>
            </a:r>
            <a:endParaRPr lang="de-DE" sz="3200" dirty="0"/>
          </a:p>
          <a:p>
            <a:r>
              <a:rPr lang="de-DE" dirty="0"/>
              <a:t>http://lunduke.com/2010/06/16/illumination-software-creator-20-beta-2/</a:t>
            </a:r>
          </a:p>
        </p:txBody>
      </p:sp>
    </p:spTree>
    <p:extLst>
      <p:ext uri="{BB962C8B-B14F-4D97-AF65-F5344CB8AC3E}">
        <p14:creationId xmlns:p14="http://schemas.microsoft.com/office/powerpoint/2010/main" val="6552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log.interfacevision.com/assets/img/posts/example_visual_language_flowlab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05" y="143434"/>
            <a:ext cx="900112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09005" y="5365536"/>
            <a:ext cx="183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FlowLab</a:t>
            </a:r>
            <a:endParaRPr lang="de-DE" dirty="0"/>
          </a:p>
          <a:p>
            <a:r>
              <a:rPr lang="de-DE" dirty="0"/>
              <a:t>http://flowlab.io/</a:t>
            </a:r>
          </a:p>
        </p:txBody>
      </p:sp>
    </p:spTree>
    <p:extLst>
      <p:ext uri="{BB962C8B-B14F-4D97-AF65-F5344CB8AC3E}">
        <p14:creationId xmlns:p14="http://schemas.microsoft.com/office/powerpoint/2010/main" val="7475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log.interfacevision.com/assets/img/posts/example_visual_language_Microsoft-Visual-Programming-Langu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12" y="1372215"/>
            <a:ext cx="7961163" cy="304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6993" y="74385"/>
            <a:ext cx="6968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/>
              <a:t>Microsoft Visual Programming Language MVPL </a:t>
            </a:r>
          </a:p>
          <a:p>
            <a:r>
              <a:rPr lang="nn-NO" dirty="0"/>
              <a:t>Speziell für Roboter geeigntet</a:t>
            </a:r>
          </a:p>
          <a:p>
            <a:r>
              <a:rPr lang="de-DE" dirty="0"/>
              <a:t>http://msdn.microsoft.com/en-us/library/bb483088.aspx</a:t>
            </a:r>
          </a:p>
        </p:txBody>
      </p:sp>
    </p:spTree>
    <p:extLst>
      <p:ext uri="{BB962C8B-B14F-4D97-AF65-F5344CB8AC3E}">
        <p14:creationId xmlns:p14="http://schemas.microsoft.com/office/powerpoint/2010/main" val="29176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lowPaw Rover Examp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15" y="245062"/>
            <a:ext cx="7230945" cy="52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5215" y="5723882"/>
            <a:ext cx="4806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Flowstone</a:t>
            </a:r>
            <a:endParaRPr lang="de-DE" b="1" dirty="0"/>
          </a:p>
          <a:p>
            <a:r>
              <a:rPr lang="de-DE" dirty="0"/>
              <a:t>http://www.flowpaw.com/about.php</a:t>
            </a:r>
          </a:p>
        </p:txBody>
      </p:sp>
    </p:spTree>
    <p:extLst>
      <p:ext uri="{BB962C8B-B14F-4D97-AF65-F5344CB8AC3E}">
        <p14:creationId xmlns:p14="http://schemas.microsoft.com/office/powerpoint/2010/main" val="15528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7595" y="5750560"/>
            <a:ext cx="285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Lego </a:t>
            </a:r>
            <a:r>
              <a:rPr lang="de-DE" b="1" dirty="0" err="1"/>
              <a:t>Mindstorms</a:t>
            </a:r>
            <a:endParaRPr lang="de-DE" b="1" dirty="0"/>
          </a:p>
          <a:p>
            <a:r>
              <a:rPr lang="de-DE" dirty="0"/>
              <a:t>NXT-G</a:t>
            </a:r>
          </a:p>
        </p:txBody>
      </p:sp>
      <p:pic>
        <p:nvPicPr>
          <p:cNvPr id="3074" name="Picture 2" descr="http://shop.educatec.ch/images/lv4l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6" y="127319"/>
            <a:ext cx="4680362" cy="40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i.com/cms/images/devzone/tut/b/a5b5fd4137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988" y="552925"/>
            <a:ext cx="4298420" cy="302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ache.lego.com/r/www/r/mindstorms/-/media/franchises/mindstorms%202014/learn%20to%20program/learntoprogram_flow_blocks_landscape.png?l.r=20438407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198" y="4200525"/>
            <a:ext cx="3429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888" y="193676"/>
            <a:ext cx="5214938" cy="779863"/>
          </a:xfrm>
        </p:spPr>
        <p:txBody>
          <a:bodyPr/>
          <a:lstStyle/>
          <a:p>
            <a:r>
              <a:rPr lang="de-DE" b="1" dirty="0" err="1" smtClean="0"/>
              <a:t>LabView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888" y="1154049"/>
            <a:ext cx="8529637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Datenflussbasiertes visuelles Programmiersystem von National Instruments mit visueller Programmiersprache „G“</a:t>
            </a:r>
          </a:p>
          <a:p>
            <a:r>
              <a:rPr lang="de-DE" dirty="0" smtClean="0"/>
              <a:t>Programme sind „virtuelle Instrumente“ (VI), die sich wiederum aus virtuellen Instrumenten zusammensetzen</a:t>
            </a:r>
          </a:p>
          <a:p>
            <a:r>
              <a:rPr lang="de-DE" dirty="0" smtClean="0"/>
              <a:t>VIs entsprechen Operationen, </a:t>
            </a:r>
            <a:br>
              <a:rPr lang="de-DE" dirty="0" smtClean="0"/>
            </a:br>
            <a:r>
              <a:rPr lang="de-DE" dirty="0" smtClean="0"/>
              <a:t>Verbindungslinien („Drähte“) entsprechen dem Datenfluss</a:t>
            </a:r>
          </a:p>
          <a:p>
            <a:r>
              <a:rPr lang="de-DE" dirty="0" smtClean="0"/>
              <a:t>Hauptanwendungsgebiete von LabVIEW sind die Mess-, Regel- und Automatisierungstechnik</a:t>
            </a:r>
          </a:p>
          <a:p>
            <a:r>
              <a:rPr lang="de-DE" dirty="0" smtClean="0"/>
              <a:t>Ist weitverbreitet und wird professionell eingesetzt </a:t>
            </a:r>
            <a:br>
              <a:rPr lang="de-DE" dirty="0" smtClean="0"/>
            </a:br>
            <a:r>
              <a:rPr lang="de-DE" dirty="0" smtClean="0"/>
              <a:t>(z.B. von der </a:t>
            </a:r>
            <a:r>
              <a:rPr lang="de-DE" dirty="0" err="1" smtClean="0"/>
              <a:t>Nasa</a:t>
            </a:r>
            <a:r>
              <a:rPr lang="de-DE" dirty="0" smtClean="0"/>
              <a:t>)</a:t>
            </a:r>
          </a:p>
          <a:p>
            <a:r>
              <a:rPr lang="de-DE" dirty="0" smtClean="0"/>
              <a:t>Erste Version bereits 1983 für Mac verfügbar</a:t>
            </a:r>
          </a:p>
        </p:txBody>
      </p:sp>
    </p:spTree>
    <p:extLst>
      <p:ext uri="{BB962C8B-B14F-4D97-AF65-F5344CB8AC3E}">
        <p14:creationId xmlns:p14="http://schemas.microsoft.com/office/powerpoint/2010/main" val="36134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93" y="2744734"/>
            <a:ext cx="8559698" cy="3941816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93" y="78581"/>
            <a:ext cx="5762882" cy="256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39295" y="5731192"/>
            <a:ext cx="3630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https://apps.webmaker.org/designer</a:t>
            </a:r>
          </a:p>
        </p:txBody>
      </p:sp>
      <p:pic>
        <p:nvPicPr>
          <p:cNvPr id="21506" name="Picture 2" descr="http://blog.interfacevision.com/assets/img/posts/example_visual_language_appmaker_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20" y="841877"/>
            <a:ext cx="7553153" cy="472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0" y="89460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tx2"/>
                </a:solidFill>
              </a:rPr>
              <a:t>App </a:t>
            </a:r>
            <a:r>
              <a:rPr lang="de-DE" sz="3200" b="1" dirty="0" err="1">
                <a:solidFill>
                  <a:schemeClr val="tx2"/>
                </a:solidFill>
              </a:rPr>
              <a:t>Builder</a:t>
            </a:r>
            <a:endParaRPr lang="de-DE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444" y="222251"/>
            <a:ext cx="10515600" cy="716252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Regelorientierte</a:t>
            </a:r>
            <a:br>
              <a:rPr lang="de-DE" b="1" dirty="0" smtClean="0">
                <a:solidFill>
                  <a:schemeClr val="tx2"/>
                </a:solidFill>
              </a:rPr>
            </a:br>
            <a:r>
              <a:rPr lang="de-DE" b="1" dirty="0" smtClean="0">
                <a:solidFill>
                  <a:schemeClr val="tx2"/>
                </a:solidFill>
              </a:rPr>
              <a:t>Systeme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312" y="1320042"/>
            <a:ext cx="8836819" cy="542365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Sequenz von </a:t>
            </a:r>
            <a:br>
              <a:rPr lang="de-DE" dirty="0" smtClean="0"/>
            </a:br>
            <a:r>
              <a:rPr lang="de-DE" dirty="0" smtClean="0"/>
              <a:t>Grafiktransformationen</a:t>
            </a:r>
          </a:p>
          <a:p>
            <a:r>
              <a:rPr lang="de-DE" dirty="0" smtClean="0"/>
              <a:t>Programme bestehen aus </a:t>
            </a:r>
            <a:br>
              <a:rPr lang="de-DE" dirty="0" smtClean="0"/>
            </a:br>
            <a:r>
              <a:rPr lang="de-DE" dirty="0" smtClean="0"/>
              <a:t>Transformationsregeln und </a:t>
            </a:r>
            <a:br>
              <a:rPr lang="de-DE" dirty="0" smtClean="0"/>
            </a:br>
            <a:r>
              <a:rPr lang="de-DE" dirty="0" smtClean="0"/>
              <a:t>optional aus zusätzlichen</a:t>
            </a:r>
            <a:br>
              <a:rPr lang="de-DE" dirty="0" smtClean="0"/>
            </a:br>
            <a:r>
              <a:rPr lang="de-DE" dirty="0" smtClean="0"/>
              <a:t>Bedingungen, Aktionen, Priorisierungen</a:t>
            </a:r>
          </a:p>
          <a:p>
            <a:r>
              <a:rPr lang="de-DE" dirty="0" smtClean="0"/>
              <a:t>Transformationsregeln bestehen aus zwei Teilen:</a:t>
            </a:r>
          </a:p>
          <a:p>
            <a:pPr lvl="1"/>
            <a:r>
              <a:rPr lang="de-DE" dirty="0" smtClean="0"/>
              <a:t>Eingangsgrafik: definiert ein Muster nach dem gesucht wird</a:t>
            </a:r>
          </a:p>
          <a:p>
            <a:pPr lvl="1"/>
            <a:r>
              <a:rPr lang="de-DE" dirty="0" smtClean="0"/>
              <a:t>Ausgangsgrafik: definiert das Resultat mit dem das Muster ersetzt wird</a:t>
            </a:r>
            <a:endParaRPr lang="de-DE" dirty="0"/>
          </a:p>
          <a:p>
            <a:r>
              <a:rPr lang="de-DE" dirty="0" smtClean="0"/>
              <a:t>Für ein graphisches System werden alle Muster gesucht und ersetzt</a:t>
            </a:r>
          </a:p>
          <a:p>
            <a:r>
              <a:rPr lang="de-DE" dirty="0" smtClean="0"/>
              <a:t>Wenn keine Muster mehr gefunden werden ist das Programm beendet</a:t>
            </a:r>
          </a:p>
          <a:p>
            <a:r>
              <a:rPr lang="de-DE" dirty="0" smtClean="0"/>
              <a:t>Sprachen sind leicht zu verstehen</a:t>
            </a:r>
          </a:p>
          <a:p>
            <a:r>
              <a:rPr lang="de-DE" dirty="0" smtClean="0"/>
              <a:t>Problem: Was passiert wenn mehrere Muster passen?</a:t>
            </a:r>
          </a:p>
        </p:txBody>
      </p:sp>
      <p:pic>
        <p:nvPicPr>
          <p:cNvPr id="4" name="Grafik 3" descr="abb512s16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703" y="222251"/>
            <a:ext cx="4471834" cy="213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21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4743"/>
            <a:ext cx="8940114" cy="889086"/>
          </a:xfrm>
        </p:spPr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Anwendungsfelder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9638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Frühe Programmierausbildung</a:t>
            </a:r>
            <a:endParaRPr lang="de-DE" dirty="0"/>
          </a:p>
          <a:p>
            <a:r>
              <a:rPr lang="en-US" dirty="0" smtClean="0"/>
              <a:t>„Self-Authoring“ -&gt; Web 2.0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Apps   (</a:t>
            </a:r>
            <a:r>
              <a:rPr lang="en-US" dirty="0" err="1" smtClean="0"/>
              <a:t>z.B</a:t>
            </a:r>
            <a:r>
              <a:rPr lang="en-US" dirty="0" smtClean="0"/>
              <a:t>. </a:t>
            </a:r>
            <a:r>
              <a:rPr lang="en-US" dirty="0" err="1" smtClean="0"/>
              <a:t>AppBuilder</a:t>
            </a:r>
            <a:r>
              <a:rPr lang="en-US" dirty="0" smtClean="0"/>
              <a:t>)</a:t>
            </a:r>
            <a:endParaRPr lang="de-DE" dirty="0" smtClean="0"/>
          </a:p>
          <a:p>
            <a:r>
              <a:rPr lang="en-US" dirty="0" smtClean="0"/>
              <a:t>E-Learning </a:t>
            </a:r>
            <a:r>
              <a:rPr lang="en-US" dirty="0"/>
              <a:t>und </a:t>
            </a:r>
            <a:r>
              <a:rPr lang="en-US" dirty="0" err="1"/>
              <a:t>Multimediasystme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Playlists, </a:t>
            </a:r>
            <a:r>
              <a:rPr lang="en-US" dirty="0" err="1"/>
              <a:t>Logik</a:t>
            </a:r>
            <a:r>
              <a:rPr lang="en-US" dirty="0"/>
              <a:t>, </a:t>
            </a:r>
            <a:r>
              <a:rPr lang="en-US" dirty="0" err="1"/>
              <a:t>interaktive</a:t>
            </a:r>
            <a:r>
              <a:rPr lang="en-US" dirty="0"/>
              <a:t> </a:t>
            </a:r>
            <a:r>
              <a:rPr lang="en-US" dirty="0" err="1"/>
              <a:t>Bausteine</a:t>
            </a:r>
            <a:r>
              <a:rPr lang="en-US" dirty="0"/>
              <a:t>)</a:t>
            </a:r>
            <a:endParaRPr lang="de-DE" dirty="0"/>
          </a:p>
          <a:p>
            <a:r>
              <a:rPr lang="de-DE" dirty="0" smtClean="0"/>
              <a:t>Gerätesteuerung und Datenanalyse (z.B. </a:t>
            </a:r>
            <a:r>
              <a:rPr lang="de-DE" dirty="0" err="1" smtClean="0"/>
              <a:t>LabView</a:t>
            </a:r>
            <a:r>
              <a:rPr lang="de-DE" dirty="0" smtClean="0"/>
              <a:t>)</a:t>
            </a:r>
          </a:p>
          <a:p>
            <a:r>
              <a:rPr lang="en-US" dirty="0" err="1" smtClean="0"/>
              <a:t>Verarbeitungssequenzen</a:t>
            </a:r>
            <a:r>
              <a:rPr lang="en-US" dirty="0" smtClean="0"/>
              <a:t> (</a:t>
            </a:r>
            <a:r>
              <a:rPr lang="en-US" dirty="0" err="1" smtClean="0"/>
              <a:t>Bildfilter</a:t>
            </a:r>
            <a:r>
              <a:rPr lang="en-US" dirty="0" smtClean="0"/>
              <a:t>, </a:t>
            </a:r>
            <a:r>
              <a:rPr lang="en-US" dirty="0" err="1" smtClean="0"/>
              <a:t>Musikfilter</a:t>
            </a:r>
            <a:r>
              <a:rPr lang="en-US" dirty="0" smtClean="0"/>
              <a:t>,…)</a:t>
            </a:r>
            <a:endParaRPr lang="de-DE" dirty="0" smtClean="0"/>
          </a:p>
          <a:p>
            <a:r>
              <a:rPr lang="de-DE" dirty="0" smtClean="0"/>
              <a:t>Simulationen und </a:t>
            </a:r>
            <a:r>
              <a:rPr lang="de-DE" dirty="0"/>
              <a:t>Modellbildungssysteme</a:t>
            </a:r>
          </a:p>
          <a:p>
            <a:r>
              <a:rPr lang="en-US" dirty="0"/>
              <a:t>Game </a:t>
            </a:r>
            <a:r>
              <a:rPr lang="en-US" dirty="0" smtClean="0"/>
              <a:t>Development</a:t>
            </a:r>
            <a:endParaRPr lang="de-DE" dirty="0"/>
          </a:p>
          <a:p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stagecastrules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63" y="1028700"/>
            <a:ext cx="8781118" cy="22431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127138" y="3362035"/>
            <a:ext cx="27735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Stagecast</a:t>
            </a:r>
            <a:endParaRPr lang="de-DE" sz="2400" b="1" dirty="0"/>
          </a:p>
          <a:p>
            <a:r>
              <a:rPr lang="de-DE" dirty="0"/>
              <a:t>http://www.stagecast.com/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21444" y="222251"/>
            <a:ext cx="10515600" cy="716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tx2"/>
                </a:solidFill>
              </a:rPr>
              <a:t>Regelorientierte Systeme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54176" y="77705"/>
            <a:ext cx="4005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IFTTT</a:t>
            </a:r>
            <a:endParaRPr lang="de-DE" sz="2400" dirty="0"/>
          </a:p>
          <a:p>
            <a:r>
              <a:rPr lang="de-DE" dirty="0"/>
              <a:t>https://ifttt.com/wtf</a:t>
            </a:r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08" y="1142506"/>
            <a:ext cx="6847291" cy="2850754"/>
          </a:xfrm>
          <a:prstGeom prst="rect">
            <a:avLst/>
          </a:prstGeom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77" y="3904922"/>
            <a:ext cx="7022551" cy="28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.interfacevision.com/assets/img/posts/example_visual_language_aardappel_0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536" y="415008"/>
            <a:ext cx="4308153" cy="40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15994" y="4625392"/>
            <a:ext cx="375666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Aaardappel</a:t>
            </a:r>
            <a:endParaRPr lang="de-DE" sz="2000" b="1" dirty="0"/>
          </a:p>
          <a:p>
            <a:r>
              <a:rPr lang="de-DE" dirty="0"/>
              <a:t>http://strlen.com/aardappel-language</a:t>
            </a:r>
          </a:p>
        </p:txBody>
      </p:sp>
    </p:spTree>
    <p:extLst>
      <p:ext uri="{BB962C8B-B14F-4D97-AF65-F5344CB8AC3E}">
        <p14:creationId xmlns:p14="http://schemas.microsoft.com/office/powerpoint/2010/main" val="23619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869" y="150813"/>
            <a:ext cx="10515600" cy="763960"/>
          </a:xfrm>
        </p:spPr>
        <p:txBody>
          <a:bodyPr/>
          <a:lstStyle/>
          <a:p>
            <a:r>
              <a:rPr lang="de-DE" b="1" dirty="0" err="1" smtClean="0">
                <a:solidFill>
                  <a:schemeClr val="tx2"/>
                </a:solidFill>
              </a:rPr>
              <a:t>Constraints</a:t>
            </a:r>
            <a:r>
              <a:rPr lang="de-DE" b="1" dirty="0" smtClean="0">
                <a:solidFill>
                  <a:schemeClr val="tx2"/>
                </a:solidFill>
              </a:rPr>
              <a:t>-orientierte Systeme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35743" y="1132537"/>
            <a:ext cx="8801102" cy="57254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Deklarativer Programmierstil: </a:t>
            </a:r>
          </a:p>
          <a:p>
            <a:pPr lvl="1"/>
            <a:r>
              <a:rPr lang="de-DE" dirty="0" smtClean="0"/>
              <a:t>Festlegung von Objekten und Beziehungen zwischen Objekten</a:t>
            </a:r>
          </a:p>
          <a:p>
            <a:pPr lvl="1"/>
            <a:r>
              <a:rPr lang="de-DE" dirty="0" smtClean="0"/>
              <a:t>Beziehungen sorgen dafür, dass bestimmte Bedingungen zwischen den Objekten erfüllt bleiben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Keine Unterscheidung zwischen Eingabe- und Ausgabewerten</a:t>
            </a:r>
          </a:p>
          <a:p>
            <a:r>
              <a:rPr lang="de-DE" dirty="0"/>
              <a:t>Keine Definition von Algorithmen</a:t>
            </a:r>
          </a:p>
          <a:p>
            <a:pPr marL="457200" lvl="1" indent="0">
              <a:buNone/>
            </a:pPr>
            <a:endParaRPr lang="de-DE" dirty="0" smtClean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50" y="2793142"/>
            <a:ext cx="3962604" cy="25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Bildschirmausschnitt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90" t="-2325"/>
          <a:stretch/>
        </p:blipFill>
        <p:spPr>
          <a:xfrm rot="10800000">
            <a:off x="4254709" y="4991791"/>
            <a:ext cx="1510073" cy="20894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162" y="-41817"/>
            <a:ext cx="8536781" cy="763960"/>
          </a:xfrm>
        </p:spPr>
        <p:txBody>
          <a:bodyPr/>
          <a:lstStyle/>
          <a:p>
            <a:r>
              <a:rPr lang="de-DE" b="1" dirty="0" err="1" smtClean="0">
                <a:solidFill>
                  <a:schemeClr val="tx2"/>
                </a:solidFill>
              </a:rPr>
              <a:t>Constraints</a:t>
            </a:r>
            <a:r>
              <a:rPr lang="de-DE" b="1" dirty="0" smtClean="0">
                <a:solidFill>
                  <a:schemeClr val="tx2"/>
                </a:solidFill>
              </a:rPr>
              <a:t>-orientierte Systeme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7865" y="635915"/>
            <a:ext cx="9186862" cy="380232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Beispiele: </a:t>
            </a:r>
          </a:p>
          <a:p>
            <a:pPr lvl="1"/>
            <a:r>
              <a:rPr lang="de-DE" dirty="0"/>
              <a:t>Numerisch: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Objekt </a:t>
            </a:r>
            <a:r>
              <a:rPr lang="de-DE" dirty="0"/>
              <a:t>A soll immer den doppelten Wert  von Objekt B besitzen</a:t>
            </a:r>
          </a:p>
          <a:p>
            <a:pPr lvl="1"/>
            <a:r>
              <a:rPr lang="de-DE" dirty="0"/>
              <a:t>Grafisch: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Objekt </a:t>
            </a:r>
            <a:r>
              <a:rPr lang="de-DE" dirty="0"/>
              <a:t>B soll immer sich immer im Zentrum von Objekt A befinden</a:t>
            </a:r>
          </a:p>
          <a:p>
            <a:pPr lvl="1"/>
            <a:r>
              <a:rPr lang="de-DE" dirty="0"/>
              <a:t>Beide </a:t>
            </a:r>
            <a:r>
              <a:rPr lang="de-DE" dirty="0" err="1"/>
              <a:t>Constraints</a:t>
            </a:r>
            <a:r>
              <a:rPr lang="de-DE" dirty="0"/>
              <a:t> (numerisch, grafisch) lassen sich visuell festlegen</a:t>
            </a:r>
          </a:p>
          <a:p>
            <a:r>
              <a:rPr lang="de-DE" dirty="0" smtClean="0"/>
              <a:t>Probleme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Zu offene </a:t>
            </a:r>
            <a:r>
              <a:rPr lang="de-DE" dirty="0" err="1"/>
              <a:t>Constraints</a:t>
            </a:r>
            <a:r>
              <a:rPr lang="de-DE" dirty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bewegt </a:t>
            </a:r>
            <a:r>
              <a:rPr lang="de-DE" dirty="0"/>
              <a:t>man B, so könnte man A bewegen oder vergrößern</a:t>
            </a:r>
          </a:p>
          <a:p>
            <a:pPr lvl="1"/>
            <a:r>
              <a:rPr lang="de-DE" dirty="0"/>
              <a:t>Zu viele </a:t>
            </a:r>
            <a:r>
              <a:rPr lang="de-DE" dirty="0" err="1"/>
              <a:t>Constraints</a:t>
            </a:r>
            <a:r>
              <a:rPr lang="de-DE" dirty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Das </a:t>
            </a:r>
            <a:r>
              <a:rPr lang="de-DE" dirty="0"/>
              <a:t>Bewegen von A könnte andere </a:t>
            </a:r>
            <a:r>
              <a:rPr lang="de-DE" dirty="0" err="1"/>
              <a:t>Constraints</a:t>
            </a:r>
            <a:r>
              <a:rPr lang="de-DE" dirty="0"/>
              <a:t> verletzen</a:t>
            </a:r>
          </a:p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884030" y="5643822"/>
            <a:ext cx="2554514" cy="885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</a:t>
            </a:r>
          </a:p>
        </p:txBody>
      </p:sp>
      <p:sp>
        <p:nvSpPr>
          <p:cNvPr id="5" name="Stern mit 5 Zacken 4"/>
          <p:cNvSpPr/>
          <p:nvPr/>
        </p:nvSpPr>
        <p:spPr>
          <a:xfrm>
            <a:off x="1880072" y="5832419"/>
            <a:ext cx="562430" cy="50817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Rechteck 5"/>
          <p:cNvSpPr/>
          <p:nvPr/>
        </p:nvSpPr>
        <p:spPr>
          <a:xfrm>
            <a:off x="884030" y="4438235"/>
            <a:ext cx="2554514" cy="885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A</a:t>
            </a:r>
          </a:p>
        </p:txBody>
      </p:sp>
      <p:sp>
        <p:nvSpPr>
          <p:cNvPr id="7" name="Stern mit 5 Zacken 6"/>
          <p:cNvSpPr/>
          <p:nvPr/>
        </p:nvSpPr>
        <p:spPr>
          <a:xfrm>
            <a:off x="1867373" y="4623292"/>
            <a:ext cx="562430" cy="50817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465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25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25 -4.0740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45 -0.00046 L 0.56285 -0.000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91 -1.11111E-6 L 0.56024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05608 -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05782 0.000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0.media.tumblr.com/6ee76c9298617ff8d5404de898bd35f0/tumblr_n2lj7oz9Tq1tvjuvoo2_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03" y="3685369"/>
            <a:ext cx="4046722" cy="317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69959"/>
            <a:ext cx="4159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err="1">
                <a:solidFill>
                  <a:schemeClr val="tx2"/>
                </a:solidFill>
              </a:rPr>
              <a:t>Xpresso</a:t>
            </a:r>
            <a:r>
              <a:rPr lang="de-DE" sz="3600" b="1" dirty="0">
                <a:solidFill>
                  <a:schemeClr val="tx2"/>
                </a:solidFill>
              </a:rPr>
              <a:t> (Cinema 4D)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155758" y="937840"/>
            <a:ext cx="49882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Visuelle </a:t>
            </a:r>
            <a:r>
              <a:rPr lang="de-DE" sz="2800" b="1" dirty="0" err="1"/>
              <a:t>Expressions</a:t>
            </a:r>
            <a:r>
              <a:rPr lang="de-DE" sz="2800" b="1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Abhängigkeit zwischen </a:t>
            </a:r>
            <a:br>
              <a:rPr lang="de-DE" sz="2400" dirty="0"/>
            </a:br>
            <a:r>
              <a:rPr lang="de-DE" sz="2400" dirty="0"/>
              <a:t>Objekten einer Szene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Z.B. Rotation eines Objekts kann </a:t>
            </a:r>
            <a:br>
              <a:rPr lang="de-DE" sz="2400" dirty="0"/>
            </a:br>
            <a:r>
              <a:rPr lang="de-DE" sz="2400" dirty="0"/>
              <a:t>die Position eines anderen beeinflussen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Abhängigkeiten zwischen Objekt-, Material- oder Effekt-Parametern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Wiederverwendbarkeit von Abhängigkeiten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/>
              <a:t>Festlegen der Abhängigkeiten</a:t>
            </a:r>
            <a:br>
              <a:rPr lang="de-DE" sz="2400" dirty="0"/>
            </a:br>
            <a:r>
              <a:rPr lang="de-DE" sz="2400" dirty="0"/>
              <a:t>per Drag &amp; Drop</a:t>
            </a:r>
          </a:p>
        </p:txBody>
      </p:sp>
      <p:pic>
        <p:nvPicPr>
          <p:cNvPr id="1028" name="Picture 4" descr="http://www.maxon.net/uploads/pics/xpresso_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7840"/>
            <a:ext cx="4036219" cy="27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5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79376"/>
            <a:ext cx="10515600" cy="819619"/>
          </a:xfrm>
        </p:spPr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Verhaltensorientierte Systeme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1450" y="956323"/>
            <a:ext cx="8822531" cy="5773090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Spezielle Unterkategorie objektorientierter und </a:t>
            </a:r>
            <a:r>
              <a:rPr lang="de-DE" dirty="0" err="1" smtClean="0"/>
              <a:t>constraints</a:t>
            </a:r>
            <a:r>
              <a:rPr lang="de-DE" dirty="0" smtClean="0"/>
              <a:t>-orientierter Systeme mit visuellen Akteuren („Sprites“)</a:t>
            </a:r>
          </a:p>
          <a:p>
            <a:r>
              <a:rPr lang="de-DE" dirty="0" smtClean="0"/>
              <a:t>Für visuelle Objekte wird ein Verhalten festgelegt</a:t>
            </a:r>
          </a:p>
          <a:p>
            <a:r>
              <a:rPr lang="de-DE" dirty="0" smtClean="0"/>
              <a:t>Das Verhalten kann durch fertige Komponenten oder eigene (visuelle) Skripte festgelegt werden</a:t>
            </a:r>
          </a:p>
          <a:p>
            <a:r>
              <a:rPr lang="de-DE" dirty="0" smtClean="0"/>
              <a:t>Attribute können das Verhalten beeinflussen</a:t>
            </a:r>
          </a:p>
          <a:p>
            <a:r>
              <a:rPr lang="de-DE" dirty="0" smtClean="0"/>
              <a:t>Beispiele:</a:t>
            </a:r>
          </a:p>
          <a:p>
            <a:pPr lvl="1"/>
            <a:r>
              <a:rPr lang="de-DE" dirty="0" smtClean="0"/>
              <a:t>In </a:t>
            </a:r>
            <a:r>
              <a:rPr lang="de-DE" dirty="0" err="1" smtClean="0"/>
              <a:t>Scratch</a:t>
            </a:r>
            <a:r>
              <a:rPr lang="de-DE" dirty="0" smtClean="0"/>
              <a:t> wird Verhalten durch Puzzlebausteine (imperativ) festgelegt</a:t>
            </a:r>
          </a:p>
          <a:p>
            <a:pPr lvl="1"/>
            <a:r>
              <a:rPr lang="de-DE" dirty="0" smtClean="0"/>
              <a:t>Festlegen von Verhalten für Akteure in Entwicklungsumgebungen für Spiele</a:t>
            </a:r>
          </a:p>
          <a:p>
            <a:pPr lvl="1"/>
            <a:r>
              <a:rPr lang="de-DE" dirty="0" smtClean="0"/>
              <a:t>Festlegen von Attributen und Skripten in Physiksimulationen (z.B. </a:t>
            </a:r>
            <a:r>
              <a:rPr lang="de-DE" dirty="0" err="1" smtClean="0"/>
              <a:t>Algodoo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Festlegen von Verhalten durch Icons und Assistenten</a:t>
            </a:r>
          </a:p>
          <a:p>
            <a:r>
              <a:rPr lang="de-DE" dirty="0" smtClean="0"/>
              <a:t>Akteure agieren (quasi-)nebenläufig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0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03" y="264319"/>
            <a:ext cx="7931365" cy="4261676"/>
          </a:xfrm>
          <a:prstGeom prst="rect">
            <a:avLst/>
          </a:prstGeom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131" y="3278981"/>
            <a:ext cx="2443141" cy="350758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0" y="6049328"/>
            <a:ext cx="2365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Game </a:t>
            </a:r>
            <a:r>
              <a:rPr lang="de-DE" b="1" dirty="0" err="1"/>
              <a:t>Salad</a:t>
            </a:r>
            <a:endParaRPr lang="de-DE" b="1" dirty="0"/>
          </a:p>
          <a:p>
            <a:r>
              <a:rPr lang="de-DE" dirty="0"/>
              <a:t>http://gamesalad.com/</a:t>
            </a:r>
          </a:p>
        </p:txBody>
      </p:sp>
    </p:spTree>
    <p:extLst>
      <p:ext uri="{BB962C8B-B14F-4D97-AF65-F5344CB8AC3E}">
        <p14:creationId xmlns:p14="http://schemas.microsoft.com/office/powerpoint/2010/main" val="13481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08" y="122092"/>
            <a:ext cx="4989293" cy="1310516"/>
          </a:xfrm>
          <a:prstGeom prst="rect">
            <a:avLst/>
          </a:prstGeom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08" y="1515387"/>
            <a:ext cx="5007876" cy="1995170"/>
          </a:xfrm>
          <a:prstGeom prst="rect">
            <a:avLst/>
          </a:prstGeom>
        </p:spPr>
      </p:pic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08" y="3704969"/>
            <a:ext cx="6257931" cy="678430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115" y="122092"/>
            <a:ext cx="4029182" cy="2460186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014" y="2784830"/>
            <a:ext cx="2597283" cy="1244664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H="1" flipV="1">
            <a:off x="6278972" y="1352185"/>
            <a:ext cx="664753" cy="1493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139" y="4679487"/>
            <a:ext cx="4299171" cy="216546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54208" y="5934671"/>
            <a:ext cx="2562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Stencyl</a:t>
            </a:r>
            <a:endParaRPr lang="de-DE" b="1" dirty="0"/>
          </a:p>
          <a:p>
            <a:r>
              <a:rPr lang="de-DE" dirty="0"/>
              <a:t>http://www.stencyl.com/</a:t>
            </a:r>
          </a:p>
          <a:p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6227546" y="3958269"/>
            <a:ext cx="1230529" cy="12828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26" y="1018858"/>
            <a:ext cx="8111263" cy="5060475"/>
          </a:xfrm>
          <a:prstGeom prst="rect">
            <a:avLst/>
          </a:prstGeom>
        </p:spPr>
      </p:pic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25" y="0"/>
            <a:ext cx="1593932" cy="84459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03026" y="6488668"/>
            <a:ext cx="617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http://www.algodoo.com</a:t>
            </a:r>
          </a:p>
        </p:txBody>
      </p:sp>
    </p:spTree>
    <p:extLst>
      <p:ext uri="{BB962C8B-B14F-4D97-AF65-F5344CB8AC3E}">
        <p14:creationId xmlns:p14="http://schemas.microsoft.com/office/powerpoint/2010/main" val="37342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84414"/>
            <a:ext cx="10515600" cy="777875"/>
          </a:xfrm>
        </p:spPr>
        <p:txBody>
          <a:bodyPr>
            <a:no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Beispielprobleme bei textueller Programmierung</a:t>
            </a:r>
            <a:endParaRPr lang="de-DE" sz="3200" b="1" dirty="0">
              <a:solidFill>
                <a:schemeClr val="tx2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303865" y="917208"/>
            <a:ext cx="7894844" cy="2264657"/>
            <a:chOff x="-1246909" y="1226127"/>
            <a:chExt cx="10183091" cy="2629682"/>
          </a:xfrm>
        </p:grpSpPr>
        <p:pic>
          <p:nvPicPr>
            <p:cNvPr id="6" name="Grafik 5" descr="Bildschirmausschnitt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6479" y="1430516"/>
              <a:ext cx="4970578" cy="2425293"/>
            </a:xfrm>
            <a:prstGeom prst="rect">
              <a:avLst/>
            </a:prstGeom>
          </p:spPr>
        </p:pic>
        <p:pic>
          <p:nvPicPr>
            <p:cNvPr id="7" name="Grafik 6" descr="Bildschirmausschnitt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4735" y="1336310"/>
              <a:ext cx="3531905" cy="2425293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-1246909" y="1226127"/>
              <a:ext cx="3976254" cy="26137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3257098" y="1242104"/>
              <a:ext cx="5679084" cy="26137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2826328" y="2548956"/>
              <a:ext cx="430771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251898" y="3714271"/>
            <a:ext cx="8956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xpos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getProperty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thisSlide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thisElement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 ]</a:t>
            </a:r>
          </a:p>
          <a:p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$xpos-49.7 ]</a:t>
            </a:r>
          </a:p>
          <a:p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setProperty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thisSlide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leftCurtain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x [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16.6 - $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difff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setProperty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thisSlide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 y 2.39</a:t>
            </a:r>
          </a:p>
        </p:txBody>
      </p:sp>
    </p:spTree>
    <p:extLst>
      <p:ext uri="{BB962C8B-B14F-4D97-AF65-F5344CB8AC3E}">
        <p14:creationId xmlns:p14="http://schemas.microsoft.com/office/powerpoint/2010/main" val="29101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search.microsoft.com/en-us/projects/kodu/sensor_whe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31" y="957788"/>
            <a:ext cx="3922155" cy="29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esearch.microsoft.com/en-us/projects/kodu/programming_u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859" y="1780309"/>
            <a:ext cx="4341737" cy="24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49637" y="6398815"/>
            <a:ext cx="5124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http://research.microsoft.com/en-us/projects/kodu/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637" y="5044084"/>
            <a:ext cx="9268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Visuelle</a:t>
            </a:r>
            <a:r>
              <a:rPr lang="en-US" sz="2400" dirty="0"/>
              <a:t> </a:t>
            </a:r>
            <a:r>
              <a:rPr lang="en-US" sz="2400" dirty="0" err="1"/>
              <a:t>Programmiersprache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Spiele</a:t>
            </a:r>
            <a:endParaRPr lang="en-US" sz="2400" dirty="0"/>
          </a:p>
          <a:p>
            <a:r>
              <a:rPr lang="en-US" sz="2400" dirty="0" err="1"/>
              <a:t>Speziell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Kinder </a:t>
            </a:r>
            <a:r>
              <a:rPr lang="en-US" sz="2400" dirty="0" err="1"/>
              <a:t>geeignet</a:t>
            </a:r>
            <a:endParaRPr lang="en-US" sz="2400" dirty="0"/>
          </a:p>
          <a:p>
            <a:r>
              <a:rPr lang="en-US" sz="2400" dirty="0" err="1"/>
              <a:t>Läuft</a:t>
            </a:r>
            <a:r>
              <a:rPr lang="en-US" sz="2400" dirty="0"/>
              <a:t> auf der Xbox und </a:t>
            </a:r>
            <a:r>
              <a:rPr lang="en-US" sz="2400" dirty="0" err="1"/>
              <a:t>nutzt</a:t>
            </a:r>
            <a:r>
              <a:rPr lang="en-US" sz="2400" dirty="0"/>
              <a:t> </a:t>
            </a:r>
            <a:r>
              <a:rPr lang="en-US" sz="2400" dirty="0" err="1"/>
              <a:t>nur</a:t>
            </a:r>
            <a:r>
              <a:rPr lang="en-US" sz="2400" dirty="0"/>
              <a:t> den Game Controller 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Eingabe</a:t>
            </a:r>
            <a:endParaRPr lang="en-US" sz="2400" dirty="0"/>
          </a:p>
        </p:txBody>
      </p:sp>
      <p:pic>
        <p:nvPicPr>
          <p:cNvPr id="3078" name="Picture 6" descr="http://blog.interfacevision.com/assets/img/posts/example_visual_language_kodu_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140" y="779193"/>
            <a:ext cx="5565319" cy="374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8888" y="9752"/>
            <a:ext cx="1359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err="1"/>
              <a:t>Kodu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6506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50" y="87590"/>
            <a:ext cx="9086850" cy="926823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</a:rPr>
              <a:t>Formular- oder tabellenbasierte Systeme</a:t>
            </a:r>
            <a:endParaRPr lang="de-DE" sz="40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150" y="1378744"/>
            <a:ext cx="10515600" cy="4351338"/>
          </a:xfrm>
        </p:spPr>
        <p:txBody>
          <a:bodyPr/>
          <a:lstStyle/>
          <a:p>
            <a:r>
              <a:rPr lang="de-DE" dirty="0" smtClean="0"/>
              <a:t>Tabellenkalkulationen (Excel &amp; Co.)</a:t>
            </a:r>
          </a:p>
          <a:p>
            <a:r>
              <a:rPr lang="de-DE" dirty="0" smtClean="0"/>
              <a:t>Zellen beinhalten Daten oder Rechenformeln</a:t>
            </a:r>
          </a:p>
          <a:p>
            <a:r>
              <a:rPr lang="de-DE" dirty="0"/>
              <a:t>Festlegen von Formeln oft über visuelle Assistenten</a:t>
            </a:r>
          </a:p>
          <a:p>
            <a:r>
              <a:rPr lang="de-DE" dirty="0" smtClean="0"/>
              <a:t>Verbindung zwischen Eingabewerten, Berechnung und </a:t>
            </a:r>
            <a:r>
              <a:rPr lang="de-DE" dirty="0" err="1" smtClean="0"/>
              <a:t>Ausgabwerten</a:t>
            </a:r>
            <a:r>
              <a:rPr lang="de-DE" dirty="0" smtClean="0"/>
              <a:t> geschieht visuell</a:t>
            </a:r>
          </a:p>
          <a:p>
            <a:endParaRPr lang="de-DE" dirty="0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3" y="4113327"/>
            <a:ext cx="3943350" cy="2419211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853" y="4113327"/>
            <a:ext cx="4953147" cy="2274546"/>
          </a:xfrm>
          <a:prstGeom prst="rect">
            <a:avLst/>
          </a:prstGeom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589" y="963662"/>
            <a:ext cx="1521937" cy="12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902" y="56828"/>
            <a:ext cx="10515600" cy="795765"/>
          </a:xfrm>
        </p:spPr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Beispielorientierte Systeme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5902" y="1050154"/>
            <a:ext cx="8809517" cy="4351338"/>
          </a:xfrm>
        </p:spPr>
        <p:txBody>
          <a:bodyPr/>
          <a:lstStyle/>
          <a:p>
            <a:r>
              <a:rPr lang="de-DE" dirty="0" smtClean="0"/>
              <a:t>Endanwender „zeigt“ dem System eine Operationsfolge</a:t>
            </a:r>
          </a:p>
          <a:p>
            <a:r>
              <a:rPr lang="de-DE" dirty="0" smtClean="0"/>
              <a:t>System lernt die Ablaufschritte und kann sie übertragen:</a:t>
            </a:r>
          </a:p>
          <a:p>
            <a:pPr lvl="1"/>
            <a:r>
              <a:rPr lang="de-DE" dirty="0" smtClean="0"/>
              <a:t>Eine Liste von Aktionen wird aufgenommen</a:t>
            </a:r>
          </a:p>
          <a:p>
            <a:pPr lvl="1"/>
            <a:r>
              <a:rPr lang="de-DE" dirty="0" smtClean="0"/>
              <a:t>Die Aktionen können später für andere Objekte </a:t>
            </a:r>
            <a:br>
              <a:rPr lang="de-DE" dirty="0" smtClean="0"/>
            </a:br>
            <a:r>
              <a:rPr lang="de-DE" dirty="0" smtClean="0"/>
              <a:t>(z.B. Dateien) ausgeführt werden</a:t>
            </a:r>
          </a:p>
          <a:p>
            <a:pPr lvl="1"/>
            <a:r>
              <a:rPr lang="de-DE" dirty="0" smtClean="0"/>
              <a:t>Sehr einfach zu verstehen, aber oft nicht sehr flexibel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Beispiele: </a:t>
            </a:r>
          </a:p>
          <a:p>
            <a:pPr lvl="1"/>
            <a:r>
              <a:rPr lang="de-DE" dirty="0" smtClean="0"/>
              <a:t>Aufnahme von Makros in Photoshop</a:t>
            </a:r>
          </a:p>
          <a:p>
            <a:pPr lvl="1"/>
            <a:r>
              <a:rPr lang="de-DE" dirty="0" smtClean="0"/>
              <a:t>Aufzeichnen von Mausbewegungen und Klicks </a:t>
            </a:r>
          </a:p>
          <a:p>
            <a:pPr lvl="1"/>
            <a:endParaRPr lang="de-DE" dirty="0"/>
          </a:p>
        </p:txBody>
      </p:sp>
      <p:pic>
        <p:nvPicPr>
          <p:cNvPr id="4" name="Grafik 3" descr="macroPhotosho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219" y="3557588"/>
            <a:ext cx="1869187" cy="3238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2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756" y="235744"/>
            <a:ext cx="7886700" cy="919164"/>
          </a:xfrm>
        </p:spPr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175" y="1358192"/>
            <a:ext cx="8729663" cy="435133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Es gibt sehr viele Visuelle Programmiersprachen</a:t>
            </a:r>
          </a:p>
          <a:p>
            <a:r>
              <a:rPr lang="de-DE" dirty="0" smtClean="0"/>
              <a:t>ABER: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Bis </a:t>
            </a:r>
            <a:r>
              <a:rPr lang="de-DE" dirty="0"/>
              <a:t>auf wenige Ausnahmen kein durchschlagender </a:t>
            </a:r>
            <a:r>
              <a:rPr lang="de-DE" dirty="0" smtClean="0"/>
              <a:t>Erfolg</a:t>
            </a:r>
          </a:p>
          <a:p>
            <a:r>
              <a:rPr lang="de-DE" dirty="0"/>
              <a:t>Viele Sprachen visualisieren </a:t>
            </a:r>
            <a:r>
              <a:rPr lang="de-DE" dirty="0" err="1" smtClean="0"/>
              <a:t>nur„klassische</a:t>
            </a:r>
            <a:r>
              <a:rPr lang="de-DE" dirty="0"/>
              <a:t>“ textuelle </a:t>
            </a:r>
            <a:r>
              <a:rPr lang="de-DE" dirty="0" err="1" smtClean="0"/>
              <a:t>Programmkonstrukte</a:t>
            </a:r>
            <a:endParaRPr lang="de-DE" dirty="0" smtClean="0"/>
          </a:p>
          <a:p>
            <a:pPr marL="285750" indent="-285750"/>
            <a:r>
              <a:rPr lang="de-DE" dirty="0"/>
              <a:t>Wenige Sprachen nutzen tatsächlich graphische Expressivität</a:t>
            </a:r>
          </a:p>
          <a:p>
            <a:pPr marL="285750" indent="-285750"/>
            <a:r>
              <a:rPr lang="de-DE" dirty="0" smtClean="0"/>
              <a:t>Viele graphische Programme sind </a:t>
            </a:r>
            <a:br>
              <a:rPr lang="de-DE" dirty="0" smtClean="0"/>
            </a:br>
            <a:r>
              <a:rPr lang="de-DE" dirty="0" smtClean="0"/>
              <a:t>unübersichtlich und nicht </a:t>
            </a:r>
            <a:r>
              <a:rPr lang="de-DE" dirty="0"/>
              <a:t>sehr </a:t>
            </a:r>
            <a:r>
              <a:rPr lang="de-DE" dirty="0" smtClean="0"/>
              <a:t>ästhetisch</a:t>
            </a:r>
          </a:p>
          <a:p>
            <a:pPr marL="285750" indent="-285750"/>
            <a:r>
              <a:rPr lang="de-DE" dirty="0" smtClean="0"/>
              <a:t>Häufig nur </a:t>
            </a:r>
            <a:r>
              <a:rPr lang="de-DE" dirty="0"/>
              <a:t>für sehr einfache Systeme nützlich</a:t>
            </a:r>
          </a:p>
          <a:p>
            <a:pPr marL="285750" indent="-285750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030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9" y="200820"/>
            <a:ext cx="10515600" cy="708301"/>
          </a:xfrm>
        </p:spPr>
        <p:txBody>
          <a:bodyPr/>
          <a:lstStyle/>
          <a:p>
            <a:r>
              <a:rPr lang="de-DE" dirty="0" smtClean="0"/>
              <a:t>Einschränkungen und Nachteile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0025" y="1141813"/>
            <a:ext cx="9058275" cy="199895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Begrenzter Platz auf dem Bildschirm („Deutsch“ Limit)</a:t>
            </a:r>
            <a:endParaRPr lang="de-DE" sz="2400" dirty="0"/>
          </a:p>
          <a:p>
            <a:pPr marL="457200" lvl="1" indent="0">
              <a:buNone/>
            </a:pPr>
            <a:r>
              <a:rPr lang="en-US" dirty="0"/>
              <a:t>Peter </a:t>
            </a:r>
            <a:r>
              <a:rPr lang="en-US" dirty="0" smtClean="0"/>
              <a:t>Deutsch: </a:t>
            </a:r>
            <a:br>
              <a:rPr lang="en-US" dirty="0" smtClean="0"/>
            </a:br>
            <a:r>
              <a:rPr lang="en-US" i="1" dirty="0" smtClean="0"/>
              <a:t>The </a:t>
            </a:r>
            <a:r>
              <a:rPr lang="en-US" i="1" dirty="0"/>
              <a:t>problem with visual programming languages is that you can't have more than 50 visual primitives on the screen at the same time. How are you going to write an operating </a:t>
            </a:r>
            <a:r>
              <a:rPr lang="en-US" i="1" dirty="0" smtClean="0"/>
              <a:t>system?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64319" y="2947884"/>
            <a:ext cx="8993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Geringere Darstellungsdichte im Vergleich zu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Höhere Programmierkonzepte (Vererbung, Polymorphie, funktionale</a:t>
            </a:r>
            <a:br>
              <a:rPr lang="de-DE" sz="2400" dirty="0"/>
            </a:br>
            <a:r>
              <a:rPr lang="de-DE" sz="2400" dirty="0"/>
              <a:t>Programmierung) stehen nur sehr eingeschränkt zur Verfügung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Beschränkte Abstraktionsmöglichkeiten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Eingeschränkte Änderungsmöglichkeiten, schwierig </a:t>
            </a:r>
            <a:r>
              <a:rPr lang="de-DE" sz="2400" dirty="0" err="1"/>
              <a:t>wartbar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Grafiken sind mehrdeutig interpretierbar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Verstecken die echten Konzepte dahinter</a:t>
            </a:r>
          </a:p>
        </p:txBody>
      </p:sp>
    </p:spTree>
    <p:extLst>
      <p:ext uri="{BB962C8B-B14F-4D97-AF65-F5344CB8AC3E}">
        <p14:creationId xmlns:p14="http://schemas.microsoft.com/office/powerpoint/2010/main" val="2154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912" y="36525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Graphische „Überlegenheit“</a:t>
            </a:r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2" descr="spatialDat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68" y="1114667"/>
            <a:ext cx="4843975" cy="36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8168" y="4953227"/>
            <a:ext cx="7508082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1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moveAndResize</a:t>
            </a:r>
            <a:r>
              <a:rPr lang="en-GB" altLang="de-DE" sz="11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slide foo 10.0 20.0 22.0 22.0 0 12</a:t>
            </a:r>
            <a:endParaRPr lang="de-DE" altLang="de-DE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1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moveAndResize</a:t>
            </a:r>
            <a:r>
              <a:rPr lang="en-GB" altLang="de-DE" sz="11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slide foo 40.0 20.0 22.0 22.0 0 8</a:t>
            </a:r>
            <a:endParaRPr lang="de-DE" altLang="de-DE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1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moveAndResize</a:t>
            </a:r>
            <a:r>
              <a:rPr lang="en-GB" altLang="de-DE" sz="11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slide foo 40.0 50.0 10.0 10.0 0 5</a:t>
            </a:r>
            <a:endParaRPr lang="de-DE" altLang="de-DE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sz="11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moveAndResize</a:t>
            </a:r>
            <a:r>
              <a:rPr lang="en-GB" altLang="de-DE" sz="11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slide foo 10.0 70.0 30.0 15.0 0 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de-DE" dirty="0" err="1">
                <a:latin typeface="Arial" panose="020B0604020202020204" pitchFamily="34" charset="0"/>
              </a:rPr>
              <a:t>Visuelle</a:t>
            </a:r>
            <a:r>
              <a:rPr lang="en-GB" altLang="de-DE" dirty="0">
                <a:latin typeface="Arial" panose="020B0604020202020204" pitchFamily="34" charset="0"/>
              </a:rPr>
              <a:t> </a:t>
            </a:r>
            <a:r>
              <a:rPr lang="en-GB" altLang="de-DE" dirty="0" err="1">
                <a:latin typeface="Arial" panose="020B0604020202020204" pitchFamily="34" charset="0"/>
              </a:rPr>
              <a:t>Darstellung</a:t>
            </a:r>
            <a:r>
              <a:rPr lang="en-GB" altLang="de-DE" dirty="0">
                <a:latin typeface="Arial" panose="020B0604020202020204" pitchFamily="34" charset="0"/>
              </a:rPr>
              <a:t> der </a:t>
            </a:r>
            <a:r>
              <a:rPr lang="en-GB" altLang="de-DE" dirty="0" err="1">
                <a:latin typeface="Arial" panose="020B0604020202020204" pitchFamily="34" charset="0"/>
              </a:rPr>
              <a:t>Bewegung</a:t>
            </a:r>
            <a:r>
              <a:rPr lang="en-GB" altLang="de-DE" dirty="0">
                <a:latin typeface="Arial" panose="020B0604020202020204" pitchFamily="34" charset="0"/>
              </a:rPr>
              <a:t> </a:t>
            </a:r>
            <a:r>
              <a:rPr lang="en-GB" altLang="de-DE" dirty="0" err="1">
                <a:latin typeface="Arial" panose="020B0604020202020204" pitchFamily="34" charset="0"/>
              </a:rPr>
              <a:t>ist</a:t>
            </a:r>
            <a:r>
              <a:rPr lang="en-GB" altLang="de-DE" dirty="0">
                <a:latin typeface="Arial" panose="020B0604020202020204" pitchFamily="34" charset="0"/>
              </a:rPr>
              <a:t> </a:t>
            </a:r>
            <a:r>
              <a:rPr lang="en-GB" altLang="de-DE" dirty="0" err="1">
                <a:latin typeface="Arial" panose="020B0604020202020204" pitchFamily="34" charset="0"/>
              </a:rPr>
              <a:t>aussagekräftiger</a:t>
            </a:r>
            <a:r>
              <a:rPr lang="en-GB" altLang="de-DE" dirty="0">
                <a:latin typeface="Arial" panose="020B0604020202020204" pitchFamily="34" charset="0"/>
              </a:rPr>
              <a:t>, </a:t>
            </a:r>
            <a:r>
              <a:rPr lang="en-GB" altLang="de-DE" dirty="0" smtClean="0">
                <a:latin typeface="Arial" panose="020B0604020202020204" pitchFamily="34" charset="0"/>
              </a:rPr>
              <a:t>da</a:t>
            </a:r>
            <a:br>
              <a:rPr lang="en-GB" altLang="de-DE" dirty="0" smtClean="0">
                <a:latin typeface="Arial" panose="020B0604020202020204" pitchFamily="34" charset="0"/>
              </a:rPr>
            </a:br>
            <a:r>
              <a:rPr lang="en-GB" altLang="de-DE" dirty="0" err="1" smtClean="0">
                <a:latin typeface="Arial" panose="020B0604020202020204" pitchFamily="34" charset="0"/>
              </a:rPr>
              <a:t>Koordinaten</a:t>
            </a:r>
            <a:r>
              <a:rPr lang="en-GB" altLang="de-DE" dirty="0" smtClean="0">
                <a:latin typeface="Arial" panose="020B0604020202020204" pitchFamily="34" charset="0"/>
              </a:rPr>
              <a:t> </a:t>
            </a:r>
            <a:r>
              <a:rPr lang="en-GB" altLang="de-DE" dirty="0" err="1">
                <a:latin typeface="Arial" panose="020B0604020202020204" pitchFamily="34" charset="0"/>
              </a:rPr>
              <a:t>natürlich</a:t>
            </a:r>
            <a:r>
              <a:rPr lang="en-GB" altLang="de-DE" dirty="0">
                <a:latin typeface="Arial" panose="020B0604020202020204" pitchFamily="34" charset="0"/>
              </a:rPr>
              <a:t> </a:t>
            </a:r>
            <a:r>
              <a:rPr lang="en-GB" altLang="de-DE" dirty="0" err="1">
                <a:latin typeface="Arial" panose="020B0604020202020204" pitchFamily="34" charset="0"/>
              </a:rPr>
              <a:t>repräsentiert</a:t>
            </a:r>
            <a:r>
              <a:rPr lang="en-GB" altLang="de-DE" dirty="0">
                <a:latin typeface="Arial" panose="020B0604020202020204" pitchFamily="34" charset="0"/>
              </a:rPr>
              <a:t> </a:t>
            </a:r>
            <a:r>
              <a:rPr lang="en-GB" altLang="de-DE" dirty="0" err="1">
                <a:latin typeface="Arial" panose="020B0604020202020204" pitchFamily="34" charset="0"/>
              </a:rPr>
              <a:t>sind</a:t>
            </a:r>
            <a:endParaRPr lang="en-GB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Grafik 1" descr="lvtired1Seite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23" y="1301242"/>
            <a:ext cx="2899237" cy="19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52400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3737611" y="1301242"/>
            <a:ext cx="4523125" cy="2629499"/>
            <a:chOff x="3737611" y="1301242"/>
            <a:chExt cx="4523125" cy="2629499"/>
          </a:xfrm>
        </p:grpSpPr>
        <p:sp>
          <p:nvSpPr>
            <p:cNvPr id="4" name="Textfeld 3"/>
            <p:cNvSpPr txBox="1">
              <a:spLocks noChangeArrowheads="1"/>
            </p:cNvSpPr>
            <p:nvPr/>
          </p:nvSpPr>
          <p:spPr bwMode="auto">
            <a:xfrm>
              <a:off x="3817429" y="1301242"/>
              <a:ext cx="4443307" cy="19528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sz="11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Sleep: if Tired</a:t>
              </a:r>
              <a:br>
                <a:rPr lang="en-GB" altLang="de-DE" sz="11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</a:br>
              <a:r>
                <a:rPr lang="en-GB" altLang="de-DE" sz="11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Drink: if ¬</a:t>
              </a:r>
              <a:r>
                <a:rPr lang="en-GB" altLang="de-DE" sz="1100" dirty="0" smtClean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Tired </a:t>
              </a:r>
              <a:r>
                <a:rPr lang="en-GB" altLang="de-DE" sz="11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&amp; Thirsty</a:t>
              </a:r>
              <a:br>
                <a:rPr lang="en-GB" altLang="de-DE" sz="11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</a:br>
              <a:r>
                <a:rPr lang="en-GB" altLang="de-DE" sz="11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Argue: if ¬</a:t>
              </a:r>
              <a:r>
                <a:rPr lang="en-GB" altLang="de-DE" sz="1100" dirty="0" smtClean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Tired </a:t>
              </a:r>
              <a:r>
                <a:rPr lang="en-GB" altLang="de-DE" sz="1100" dirty="0">
                  <a:latin typeface="Courier New" panose="02070309020205020404" pitchFamily="49" charset="0"/>
                  <a:ea typeface="Times New Roman" panose="02020603050405020304" pitchFamily="18" charset="0"/>
                  <a:cs typeface="Courier New" panose="02070309020205020404" pitchFamily="49" charset="0"/>
                </a:rPr>
                <a:t>&amp; ¬Thirsty</a:t>
              </a:r>
              <a:endParaRPr lang="en-GB" altLang="de-DE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737611" y="3407521"/>
              <a:ext cx="45231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de-DE" dirty="0">
                  <a:ea typeface="Times New Roman" panose="02020603050405020304" pitchFamily="18" charset="0"/>
                </a:rPr>
                <a:t>Der Text </a:t>
              </a:r>
              <a:r>
                <a:rPr lang="en-GB" altLang="de-DE" dirty="0" err="1">
                  <a:ea typeface="Times New Roman" panose="02020603050405020304" pitchFamily="18" charset="0"/>
                </a:rPr>
                <a:t>ist</a:t>
              </a:r>
              <a:r>
                <a:rPr lang="en-GB" altLang="de-DE" dirty="0">
                  <a:ea typeface="Times New Roman" panose="02020603050405020304" pitchFamily="18" charset="0"/>
                </a:rPr>
                <a:t> </a:t>
              </a:r>
              <a:r>
                <a:rPr lang="en-GB" altLang="de-DE" dirty="0" err="1">
                  <a:ea typeface="Times New Roman" panose="02020603050405020304" pitchFamily="18" charset="0"/>
                </a:rPr>
                <a:t>leichter</a:t>
              </a:r>
              <a:r>
                <a:rPr lang="en-GB" altLang="de-DE" dirty="0">
                  <a:ea typeface="Times New Roman" panose="02020603050405020304" pitchFamily="18" charset="0"/>
                </a:rPr>
                <a:t> </a:t>
              </a:r>
              <a:r>
                <a:rPr lang="en-GB" altLang="de-DE" dirty="0" err="1">
                  <a:ea typeface="Times New Roman" panose="02020603050405020304" pitchFamily="18" charset="0"/>
                </a:rPr>
                <a:t>erschließbar</a:t>
              </a:r>
              <a:endParaRPr lang="en-GB" altLang="de-DE" dirty="0">
                <a:ea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de-DE" sz="1000" b="1" dirty="0" bmk=""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92869" y="262771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Textuelle „Überlegenheit“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11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9" y="122239"/>
            <a:ext cx="4457700" cy="861002"/>
          </a:xfrm>
        </p:spPr>
        <p:txBody>
          <a:bodyPr/>
          <a:lstStyle/>
          <a:p>
            <a:r>
              <a:rPr lang="de-DE" dirty="0" smtClean="0"/>
              <a:t>Text vs. Grafik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312" y="1061821"/>
            <a:ext cx="8365332" cy="5327072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de-DE" dirty="0"/>
              <a:t>Text eignet sich besser für </a:t>
            </a:r>
            <a:endParaRPr lang="de-DE" dirty="0" smtClean="0"/>
          </a:p>
          <a:p>
            <a:pPr marL="742950" lvl="1" indent="-285750"/>
            <a:r>
              <a:rPr lang="de-DE" dirty="0" smtClean="0"/>
              <a:t>Sequentielle Abläufe</a:t>
            </a:r>
          </a:p>
          <a:p>
            <a:pPr marL="742950" lvl="1" indent="-285750"/>
            <a:r>
              <a:rPr lang="de-DE" dirty="0" smtClean="0"/>
              <a:t>Abstraktionen</a:t>
            </a:r>
          </a:p>
          <a:p>
            <a:pPr marL="742950" lvl="1" indent="-285750"/>
            <a:r>
              <a:rPr lang="de-DE" dirty="0" smtClean="0"/>
              <a:t>Referenzen</a:t>
            </a:r>
          </a:p>
          <a:p>
            <a:pPr marL="742950" lvl="1" indent="-285750"/>
            <a:r>
              <a:rPr lang="de-DE" dirty="0" smtClean="0"/>
              <a:t>Komplexe Systeme</a:t>
            </a:r>
            <a:br>
              <a:rPr lang="de-DE" dirty="0" smtClean="0"/>
            </a:br>
            <a:endParaRPr lang="de-DE" dirty="0" smtClean="0"/>
          </a:p>
          <a:p>
            <a:pPr marL="285750" indent="-285750"/>
            <a:r>
              <a:rPr lang="de-DE" dirty="0" smtClean="0"/>
              <a:t>Grafik eignet sich besser für</a:t>
            </a:r>
          </a:p>
          <a:p>
            <a:pPr marL="742950" lvl="1" indent="-285750"/>
            <a:r>
              <a:rPr lang="de-DE" dirty="0" smtClean="0"/>
              <a:t>Repräsentation graphischer Objekte (-&gt; GUIs, Multimedia, Spiele)</a:t>
            </a:r>
          </a:p>
          <a:p>
            <a:pPr marL="742950" lvl="1" indent="-285750"/>
            <a:r>
              <a:rPr lang="de-DE" dirty="0" smtClean="0"/>
              <a:t>Wahrnehmung paralleler Strukturen</a:t>
            </a:r>
          </a:p>
          <a:p>
            <a:pPr marL="742950" lvl="1" indent="-285750"/>
            <a:r>
              <a:rPr lang="de-DE" dirty="0" smtClean="0"/>
              <a:t>Darstellung von Zusammenhängen</a:t>
            </a:r>
          </a:p>
          <a:p>
            <a:pPr marL="742950" lvl="1" indent="-285750"/>
            <a:r>
              <a:rPr lang="de-DE" dirty="0" smtClean="0"/>
              <a:t>Einfache Abläufe</a:t>
            </a:r>
          </a:p>
          <a:p>
            <a:pPr marL="742950" lvl="1" indent="-285750"/>
            <a:endParaRPr lang="de-DE" dirty="0" smtClean="0"/>
          </a:p>
          <a:p>
            <a:pPr marL="742950" lvl="1" indent="-285750"/>
            <a:endParaRPr lang="de-DE" dirty="0"/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Mischformen sind sinnvoll</a:t>
            </a:r>
            <a:endParaRPr lang="de-DE" dirty="0" smtClean="0"/>
          </a:p>
          <a:p>
            <a:pPr marL="742950" lvl="1" indent="-28575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0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Ausblick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Design Patterns</a:t>
            </a:r>
          </a:p>
          <a:p>
            <a:r>
              <a:rPr lang="de-DE" dirty="0" smtClean="0"/>
              <a:t>Idee und Hintergrund des Ansatzes</a:t>
            </a:r>
          </a:p>
          <a:p>
            <a:r>
              <a:rPr lang="de-DE" smtClean="0"/>
              <a:t>Verschiedene </a:t>
            </a:r>
            <a:r>
              <a:rPr lang="de-DE" dirty="0" smtClean="0"/>
              <a:t>Einsatzbereiche</a:t>
            </a:r>
          </a:p>
          <a:p>
            <a:r>
              <a:rPr lang="de-DE" dirty="0" smtClean="0"/>
              <a:t>Beispiele für Software Design Patterns der „Gang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Four</a:t>
            </a:r>
            <a:r>
              <a:rPr lang="de-DE" dirty="0" smtClean="0"/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0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77875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tx2"/>
                </a:solidFill>
              </a:rPr>
              <a:t>Beispielprobleme bei textueller Programmierung</a:t>
            </a:r>
            <a:endParaRPr lang="de-DE" sz="36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708" y="861798"/>
            <a:ext cx="8464378" cy="5396899"/>
          </a:xfrm>
        </p:spPr>
        <p:txBody>
          <a:bodyPr>
            <a:normAutofit/>
          </a:bodyPr>
          <a:lstStyle/>
          <a:p>
            <a:pPr lvl="0"/>
            <a:r>
              <a:rPr lang="en-GB" dirty="0" err="1" smtClean="0"/>
              <a:t>Kenntnis</a:t>
            </a:r>
            <a:r>
              <a:rPr lang="en-GB" dirty="0" smtClean="0"/>
              <a:t> der </a:t>
            </a:r>
            <a:r>
              <a:rPr lang="en-GB" dirty="0" err="1" smtClean="0"/>
              <a:t>exakten</a:t>
            </a:r>
            <a:r>
              <a:rPr lang="en-GB" dirty="0" smtClean="0"/>
              <a:t> Syntax </a:t>
            </a:r>
            <a:r>
              <a:rPr lang="en-GB" dirty="0" err="1" smtClean="0"/>
              <a:t>eines</a:t>
            </a:r>
            <a:r>
              <a:rPr lang="en-GB" dirty="0" smtClean="0"/>
              <a:t> </a:t>
            </a:r>
            <a:r>
              <a:rPr lang="en-GB" dirty="0" err="1" smtClean="0"/>
              <a:t>Befehls</a:t>
            </a:r>
            <a:r>
              <a:rPr lang="en-GB" dirty="0" smtClean="0"/>
              <a:t> </a:t>
            </a:r>
            <a:r>
              <a:rPr lang="en-GB" dirty="0" err="1" smtClean="0"/>
              <a:t>erforderlich</a:t>
            </a:r>
            <a:endParaRPr lang="en-GB" dirty="0" smtClean="0"/>
          </a:p>
          <a:p>
            <a:pPr lvl="0"/>
            <a:r>
              <a:rPr lang="en-GB" dirty="0" err="1" smtClean="0"/>
              <a:t>Reihenfolge</a:t>
            </a:r>
            <a:r>
              <a:rPr lang="en-GB" dirty="0" smtClean="0"/>
              <a:t> und </a:t>
            </a:r>
            <a:r>
              <a:rPr lang="en-GB" dirty="0" err="1" smtClean="0"/>
              <a:t>Semantik</a:t>
            </a:r>
            <a:r>
              <a:rPr lang="en-GB" dirty="0" smtClean="0"/>
              <a:t> der </a:t>
            </a:r>
            <a:r>
              <a:rPr lang="en-GB" dirty="0" err="1" smtClean="0"/>
              <a:t>Argumente</a:t>
            </a:r>
            <a:r>
              <a:rPr lang="en-GB" dirty="0" smtClean="0"/>
              <a:t> muss </a:t>
            </a:r>
            <a:r>
              <a:rPr lang="en-GB" dirty="0" err="1" smtClean="0"/>
              <a:t>bekannt</a:t>
            </a:r>
            <a:r>
              <a:rPr lang="en-GB" dirty="0" smtClean="0"/>
              <a:t> sein</a:t>
            </a:r>
          </a:p>
          <a:p>
            <a:pPr lvl="0"/>
            <a:r>
              <a:rPr lang="en-GB" dirty="0" err="1" smtClean="0"/>
              <a:t>Bei</a:t>
            </a:r>
            <a:r>
              <a:rPr lang="en-GB" dirty="0" smtClean="0"/>
              <a:t> </a:t>
            </a:r>
            <a:r>
              <a:rPr lang="en-GB" dirty="0" err="1" smtClean="0"/>
              <a:t>Programmen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graphischer</a:t>
            </a:r>
            <a:r>
              <a:rPr lang="en-GB" dirty="0" smtClean="0"/>
              <a:t> </a:t>
            </a:r>
            <a:r>
              <a:rPr lang="en-GB" dirty="0" err="1" smtClean="0"/>
              <a:t>Oberfläche</a:t>
            </a:r>
            <a:r>
              <a:rPr lang="en-GB" dirty="0" smtClean="0"/>
              <a:t> </a:t>
            </a:r>
            <a:r>
              <a:rPr lang="en-GB" dirty="0" err="1" smtClean="0"/>
              <a:t>abstrahieren</a:t>
            </a:r>
            <a:r>
              <a:rPr lang="en-GB" dirty="0"/>
              <a:t> </a:t>
            </a:r>
            <a:r>
              <a:rPr lang="en-GB" dirty="0" err="1" smtClean="0"/>
              <a:t>textuelle</a:t>
            </a:r>
            <a:r>
              <a:rPr lang="en-GB" dirty="0" smtClean="0"/>
              <a:t> </a:t>
            </a:r>
            <a:r>
              <a:rPr lang="en-GB" dirty="0" err="1" smtClean="0"/>
              <a:t>Anweisungen</a:t>
            </a:r>
            <a:r>
              <a:rPr lang="en-GB" dirty="0" smtClean="0"/>
              <a:t> von der </a:t>
            </a:r>
            <a:r>
              <a:rPr lang="en-GB" dirty="0" err="1" smtClean="0"/>
              <a:t>visuellen</a:t>
            </a:r>
            <a:r>
              <a:rPr lang="en-GB" dirty="0" smtClean="0"/>
              <a:t> </a:t>
            </a:r>
            <a:r>
              <a:rPr lang="en-GB" dirty="0" err="1" smtClean="0"/>
              <a:t>Bedeutung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RGB-</a:t>
            </a:r>
            <a:r>
              <a:rPr lang="en-GB" dirty="0" err="1" smtClean="0"/>
              <a:t>Werte</a:t>
            </a:r>
            <a:r>
              <a:rPr lang="en-GB" dirty="0" smtClean="0"/>
              <a:t> </a:t>
            </a:r>
            <a:r>
              <a:rPr lang="en-GB" dirty="0" err="1" smtClean="0"/>
              <a:t>statt</a:t>
            </a:r>
            <a:r>
              <a:rPr lang="en-GB" dirty="0" smtClean="0"/>
              <a:t> </a:t>
            </a:r>
            <a:r>
              <a:rPr lang="en-GB" dirty="0" err="1" smtClean="0"/>
              <a:t>Farbdialog</a:t>
            </a:r>
            <a:endParaRPr lang="en-GB" dirty="0" smtClean="0"/>
          </a:p>
          <a:p>
            <a:pPr lvl="1"/>
            <a:r>
              <a:rPr lang="en-GB" dirty="0" err="1" smtClean="0"/>
              <a:t>x,y</a:t>
            </a:r>
            <a:r>
              <a:rPr lang="en-GB" dirty="0" smtClean="0"/>
              <a:t> – </a:t>
            </a:r>
            <a:r>
              <a:rPr lang="en-GB" dirty="0" err="1" smtClean="0"/>
              <a:t>Werte</a:t>
            </a:r>
            <a:r>
              <a:rPr lang="en-GB" dirty="0" smtClean="0"/>
              <a:t> </a:t>
            </a:r>
            <a:r>
              <a:rPr lang="en-GB" dirty="0" err="1" smtClean="0"/>
              <a:t>statt</a:t>
            </a:r>
            <a:r>
              <a:rPr lang="en-GB" dirty="0" smtClean="0"/>
              <a:t> </a:t>
            </a:r>
            <a:r>
              <a:rPr lang="en-GB" dirty="0" err="1" smtClean="0"/>
              <a:t>räumlicher</a:t>
            </a:r>
            <a:r>
              <a:rPr lang="en-GB" dirty="0" smtClean="0"/>
              <a:t> </a:t>
            </a:r>
            <a:r>
              <a:rPr lang="en-GB" dirty="0" err="1" smtClean="0"/>
              <a:t>Darstellung</a:t>
            </a:r>
            <a:endParaRPr lang="en-GB" dirty="0" smtClean="0"/>
          </a:p>
          <a:p>
            <a:pPr lvl="0"/>
            <a:r>
              <a:rPr lang="de-DE" dirty="0" smtClean="0"/>
              <a:t>Objekt-, Eigenschafts-, Methodennamen müssen erinnert werden</a:t>
            </a:r>
          </a:p>
          <a:p>
            <a:pPr lvl="0"/>
            <a:r>
              <a:rPr lang="de-DE" dirty="0" smtClean="0"/>
              <a:t>Tippfehler führen zu nicht interpretierbarem Code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30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633" y="105033"/>
            <a:ext cx="7722973" cy="1068339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tx2"/>
                </a:solidFill>
              </a:rPr>
              <a:t>Vorteile visueller Programmierung</a:t>
            </a:r>
            <a:endParaRPr lang="de-DE" sz="40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0383" y="1389191"/>
            <a:ext cx="8946292" cy="4939560"/>
          </a:xfrm>
        </p:spPr>
        <p:txBody>
          <a:bodyPr/>
          <a:lstStyle/>
          <a:p>
            <a:r>
              <a:rPr lang="de-DE" dirty="0" smtClean="0"/>
              <a:t>Niedrigschwelliger Einstieg</a:t>
            </a:r>
          </a:p>
          <a:p>
            <a:r>
              <a:rPr lang="de-DE" dirty="0" smtClean="0"/>
              <a:t>Ergebnisse werden schnell sichtbar</a:t>
            </a:r>
          </a:p>
          <a:p>
            <a:r>
              <a:rPr lang="de-DE" dirty="0" smtClean="0"/>
              <a:t>Spielerische Herangehensweise, gut zum experimentieren</a:t>
            </a:r>
          </a:p>
          <a:p>
            <a:r>
              <a:rPr lang="de-DE" dirty="0" smtClean="0"/>
              <a:t>Insbesondere für graphische Anwendungen </a:t>
            </a:r>
            <a:br>
              <a:rPr lang="de-DE" dirty="0" smtClean="0"/>
            </a:br>
            <a:r>
              <a:rPr lang="de-DE" dirty="0" smtClean="0"/>
              <a:t>eine „natürlichere“ Sprache</a:t>
            </a:r>
          </a:p>
          <a:p>
            <a:r>
              <a:rPr lang="de-DE" dirty="0" smtClean="0"/>
              <a:t>Vermeidung von Syntaxfehlern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8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6882" y="192132"/>
            <a:ext cx="6221626" cy="1047458"/>
          </a:xfrm>
        </p:spPr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Ursprünge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883" y="1136821"/>
            <a:ext cx="6221626" cy="3905645"/>
          </a:xfrm>
        </p:spPr>
        <p:txBody>
          <a:bodyPr>
            <a:normAutofit/>
          </a:bodyPr>
          <a:lstStyle/>
          <a:p>
            <a:r>
              <a:rPr lang="de-DE" dirty="0" smtClean="0"/>
              <a:t>Sketchpad</a:t>
            </a:r>
          </a:p>
          <a:p>
            <a:r>
              <a:rPr lang="de-DE" dirty="0" smtClean="0"/>
              <a:t>Logo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de-DE" i="1" dirty="0" err="1" smtClean="0"/>
              <a:t>GRaIL</a:t>
            </a:r>
            <a:r>
              <a:rPr lang="de-DE" dirty="0" smtClean="0"/>
              <a:t>: </a:t>
            </a:r>
            <a:r>
              <a:rPr lang="de-DE" dirty="0" err="1" smtClean="0"/>
              <a:t>GRaphical</a:t>
            </a:r>
            <a:r>
              <a:rPr lang="de-DE" dirty="0" smtClean="0"/>
              <a:t> </a:t>
            </a:r>
            <a:r>
              <a:rPr lang="de-DE" dirty="0"/>
              <a:t>Input </a:t>
            </a:r>
            <a:r>
              <a:rPr lang="de-DE" dirty="0" smtClean="0"/>
              <a:t>Language</a:t>
            </a:r>
            <a:endParaRPr lang="de-DE" dirty="0"/>
          </a:p>
          <a:p>
            <a:r>
              <a:rPr lang="de-DE" dirty="0" smtClean="0"/>
              <a:t>(Hypercard)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1255</Words>
  <Application>Microsoft Office PowerPoint</Application>
  <PresentationFormat>Bildschirmpräsentation (4:3)</PresentationFormat>
  <Paragraphs>417</Paragraphs>
  <Slides>68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68</vt:i4>
      </vt:variant>
    </vt:vector>
  </HeadingPairs>
  <TitlesOfParts>
    <vt:vector size="75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PowerPoint-Präsentation</vt:lpstr>
      <vt:lpstr>Definition Visuelle Programmierung</vt:lpstr>
      <vt:lpstr>Keine Visuelle Programmierung im engeren Sinne</vt:lpstr>
      <vt:lpstr>Ziele</vt:lpstr>
      <vt:lpstr>Anwendungsfelder</vt:lpstr>
      <vt:lpstr>Beispielprobleme bei textueller Programmierung</vt:lpstr>
      <vt:lpstr>Beispielprobleme bei textueller Programmierung</vt:lpstr>
      <vt:lpstr>Vorteile visueller Programmierung</vt:lpstr>
      <vt:lpstr>Ursprünge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Scratch</vt:lpstr>
      <vt:lpstr>Didaktische Grundideen</vt:lpstr>
      <vt:lpstr>Noch mehr Schildkröten…</vt:lpstr>
      <vt:lpstr>Paradigmen visueller Programmierung</vt:lpstr>
      <vt:lpstr>Kontrollflussorientierte Systeme</vt:lpstr>
      <vt:lpstr>Flussdiagramme, Aktionslisten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Objektorientierte Systeme</vt:lpstr>
      <vt:lpstr>PowerPoint-Präsentation</vt:lpstr>
      <vt:lpstr>PowerPoint-Präsentation</vt:lpstr>
      <vt:lpstr>PowerPoint-Präsentation</vt:lpstr>
      <vt:lpstr>Datenflussorientierte Systeme</vt:lpstr>
      <vt:lpstr>Datenflussorientierte Systeme</vt:lpstr>
      <vt:lpstr>Datenflussorientierte Systeme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LabView</vt:lpstr>
      <vt:lpstr>PowerPoint-Präsentation</vt:lpstr>
      <vt:lpstr>PowerPoint-Präsentation</vt:lpstr>
      <vt:lpstr>Regelorientierte Systeme</vt:lpstr>
      <vt:lpstr>PowerPoint-Präsentation</vt:lpstr>
      <vt:lpstr>PowerPoint-Präsentation</vt:lpstr>
      <vt:lpstr>PowerPoint-Präsentation</vt:lpstr>
      <vt:lpstr>Constraints-orientierte Systeme</vt:lpstr>
      <vt:lpstr>Constraints-orientierte Systeme</vt:lpstr>
      <vt:lpstr>PowerPoint-Präsentation</vt:lpstr>
      <vt:lpstr>Verhaltensorientierte Systeme</vt:lpstr>
      <vt:lpstr>PowerPoint-Präsentation</vt:lpstr>
      <vt:lpstr>PowerPoint-Präsentation</vt:lpstr>
      <vt:lpstr>PowerPoint-Präsentation</vt:lpstr>
      <vt:lpstr>PowerPoint-Präsentation</vt:lpstr>
      <vt:lpstr>Formular- oder tabellenbasierte Systeme</vt:lpstr>
      <vt:lpstr>Beispielorientierte Systeme</vt:lpstr>
      <vt:lpstr>Fazit</vt:lpstr>
      <vt:lpstr>Einschränkungen und Nachteile</vt:lpstr>
      <vt:lpstr>Graphische „Überlegenheit“</vt:lpstr>
      <vt:lpstr>Textuelle „Überlegenheit“</vt:lpstr>
      <vt:lpstr>Text vs. Grafik</vt:lpstr>
      <vt:lpstr>Ausblick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ckohls</dc:creator>
  <cp:lastModifiedBy>ckohls</cp:lastModifiedBy>
  <cp:revision>102</cp:revision>
  <dcterms:created xsi:type="dcterms:W3CDTF">2015-01-11T12:16:25Z</dcterms:created>
  <dcterms:modified xsi:type="dcterms:W3CDTF">2015-02-06T14:52:13Z</dcterms:modified>
</cp:coreProperties>
</file>