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sldIdLst>
    <p:sldId id="285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62" r:id="rId12"/>
    <p:sldId id="256" r:id="rId13"/>
    <p:sldId id="257" r:id="rId14"/>
    <p:sldId id="259" r:id="rId15"/>
    <p:sldId id="261" r:id="rId16"/>
    <p:sldId id="272" r:id="rId17"/>
    <p:sldId id="273" r:id="rId18"/>
    <p:sldId id="270" r:id="rId19"/>
    <p:sldId id="271" r:id="rId20"/>
    <p:sldId id="274" r:id="rId21"/>
    <p:sldId id="263" r:id="rId22"/>
    <p:sldId id="268" r:id="rId23"/>
    <p:sldId id="264" r:id="rId24"/>
    <p:sldId id="295" r:id="rId25"/>
    <p:sldId id="277" r:id="rId26"/>
    <p:sldId id="278" r:id="rId27"/>
    <p:sldId id="276" r:id="rId28"/>
    <p:sldId id="265" r:id="rId29"/>
    <p:sldId id="266" r:id="rId30"/>
    <p:sldId id="267" r:id="rId31"/>
    <p:sldId id="281" r:id="rId32"/>
    <p:sldId id="282" r:id="rId33"/>
    <p:sldId id="283" r:id="rId34"/>
    <p:sldId id="284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92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9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2A52F-5A75-49FB-8742-E6472BCC3A85}" type="datetimeFigureOut">
              <a:rPr lang="de-DE" smtClean="0"/>
              <a:t>06.02.2015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7E4F26-7641-4D42-97A8-9642BBD937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9819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61A234-52A8-49AD-AAD3-054BC9FF5257}" type="slidenum">
              <a:rPr lang="de-DE" altLang="de-DE" smtClean="0"/>
              <a:pPr>
                <a:defRPr/>
              </a:pPr>
              <a:t>35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21740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8408-51E6-407E-8828-6BF247F683CA}" type="datetimeFigureOut">
              <a:rPr lang="de-DE" smtClean="0"/>
              <a:t>06.02.2015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C30F8-7A81-49D3-87F8-24C515E995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484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8408-51E6-407E-8828-6BF247F683CA}" type="datetimeFigureOut">
              <a:rPr lang="de-DE" smtClean="0"/>
              <a:t>06.02.2015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C30F8-7A81-49D3-87F8-24C515E995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1522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8408-51E6-407E-8828-6BF247F683CA}" type="datetimeFigureOut">
              <a:rPr lang="de-DE" smtClean="0"/>
              <a:t>06.02.2015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C30F8-7A81-49D3-87F8-24C515E995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4616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A7226-4FC3-4301-A43C-22404A52207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53999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8408-51E6-407E-8828-6BF247F683CA}" type="datetimeFigureOut">
              <a:rPr lang="de-DE" smtClean="0"/>
              <a:t>06.02.2015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C30F8-7A81-49D3-87F8-24C515E995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4424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8408-51E6-407E-8828-6BF247F683CA}" type="datetimeFigureOut">
              <a:rPr lang="de-DE" smtClean="0"/>
              <a:t>06.02.2015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C30F8-7A81-49D3-87F8-24C515E995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5587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8408-51E6-407E-8828-6BF247F683CA}" type="datetimeFigureOut">
              <a:rPr lang="de-DE" smtClean="0"/>
              <a:t>06.02.2015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C30F8-7A81-49D3-87F8-24C515E995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2920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8408-51E6-407E-8828-6BF247F683CA}" type="datetimeFigureOut">
              <a:rPr lang="de-DE" smtClean="0"/>
              <a:t>06.02.2015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C30F8-7A81-49D3-87F8-24C515E995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472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8408-51E6-407E-8828-6BF247F683CA}" type="datetimeFigureOut">
              <a:rPr lang="de-DE" smtClean="0"/>
              <a:t>06.02.2015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C30F8-7A81-49D3-87F8-24C515E995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6467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8408-51E6-407E-8828-6BF247F683CA}" type="datetimeFigureOut">
              <a:rPr lang="de-DE" smtClean="0"/>
              <a:t>06.02.2015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C30F8-7A81-49D3-87F8-24C515E995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4667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8408-51E6-407E-8828-6BF247F683CA}" type="datetimeFigureOut">
              <a:rPr lang="de-DE" smtClean="0"/>
              <a:t>06.02.2015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C30F8-7A81-49D3-87F8-24C515E995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5638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8408-51E6-407E-8828-6BF247F683CA}" type="datetimeFigureOut">
              <a:rPr lang="de-DE" smtClean="0"/>
              <a:t>06.02.2015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C30F8-7A81-49D3-87F8-24C515E995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2545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38408-51E6-407E-8828-6BF247F683CA}" type="datetimeFigureOut">
              <a:rPr lang="de-DE" smtClean="0"/>
              <a:t>06.02.2015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C30F8-7A81-49D3-87F8-24C515E995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1725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68313" y="4149725"/>
            <a:ext cx="7632700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4000" dirty="0" smtClean="0">
                <a:solidFill>
                  <a:schemeClr val="tx2"/>
                </a:solidFill>
              </a:rPr>
              <a:t>Design </a:t>
            </a:r>
            <a:r>
              <a:rPr lang="de-DE" altLang="de-DE" sz="4000" dirty="0">
                <a:solidFill>
                  <a:schemeClr val="tx2"/>
                </a:solidFill>
              </a:rPr>
              <a:t>Patterns</a:t>
            </a:r>
            <a:br>
              <a:rPr lang="de-DE" altLang="de-DE" sz="4000" dirty="0">
                <a:solidFill>
                  <a:schemeClr val="tx2"/>
                </a:solidFill>
              </a:rPr>
            </a:br>
            <a:r>
              <a:rPr lang="de-DE" altLang="de-DE" sz="2800" dirty="0" smtClean="0">
                <a:solidFill>
                  <a:schemeClr val="tx2"/>
                </a:solidFill>
              </a:rPr>
              <a:t>Entwurfsmuster für Softwarearchitekturen</a:t>
            </a:r>
            <a:endParaRPr lang="de-DE" altLang="de-DE" sz="2800" dirty="0">
              <a:solidFill>
                <a:schemeClr val="tx2"/>
              </a:solidFill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95287" y="5389520"/>
            <a:ext cx="8353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dirty="0"/>
              <a:t>Prof. Dr. Christian Kohls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9144000" cy="29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6" descr="powerpoint_head_gebäud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948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59706" y="104093"/>
            <a:ext cx="5140457" cy="850106"/>
          </a:xfrm>
        </p:spPr>
        <p:txBody>
          <a:bodyPr/>
          <a:lstStyle/>
          <a:p>
            <a:r>
              <a:rPr lang="de-DE" dirty="0" smtClean="0"/>
              <a:t>Beispielanwendung</a:t>
            </a:r>
            <a:endParaRPr lang="de-DE" dirty="0"/>
          </a:p>
        </p:txBody>
      </p:sp>
      <p:grpSp>
        <p:nvGrpSpPr>
          <p:cNvPr id="17" name="Gruppieren 16"/>
          <p:cNvGrpSpPr/>
          <p:nvPr/>
        </p:nvGrpSpPr>
        <p:grpSpPr>
          <a:xfrm>
            <a:off x="2956274" y="3363689"/>
            <a:ext cx="1191005" cy="1080121"/>
            <a:chOff x="2758075" y="3382143"/>
            <a:chExt cx="1191005" cy="1080121"/>
          </a:xfrm>
        </p:grpSpPr>
        <p:sp>
          <p:nvSpPr>
            <p:cNvPr id="14" name="Rechteck 13"/>
            <p:cNvSpPr/>
            <p:nvPr/>
          </p:nvSpPr>
          <p:spPr>
            <a:xfrm>
              <a:off x="2758075" y="3382143"/>
              <a:ext cx="1191005" cy="10801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6389" y="3459248"/>
              <a:ext cx="714375" cy="885825"/>
            </a:xfrm>
            <a:prstGeom prst="rect">
              <a:avLst/>
            </a:prstGeom>
          </p:spPr>
        </p:pic>
      </p:grpSp>
      <p:grpSp>
        <p:nvGrpSpPr>
          <p:cNvPr id="16" name="Gruppieren 15"/>
          <p:cNvGrpSpPr/>
          <p:nvPr/>
        </p:nvGrpSpPr>
        <p:grpSpPr>
          <a:xfrm>
            <a:off x="5049780" y="3359211"/>
            <a:ext cx="1191005" cy="1080121"/>
            <a:chOff x="5145743" y="2919188"/>
            <a:chExt cx="1191005" cy="1080121"/>
          </a:xfrm>
        </p:grpSpPr>
        <p:sp>
          <p:nvSpPr>
            <p:cNvPr id="13" name="Rechteck 12"/>
            <p:cNvSpPr/>
            <p:nvPr/>
          </p:nvSpPr>
          <p:spPr>
            <a:xfrm>
              <a:off x="5145743" y="2919188"/>
              <a:ext cx="1191005" cy="10801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31670" y="3053488"/>
              <a:ext cx="819150" cy="742950"/>
            </a:xfrm>
            <a:prstGeom prst="rect">
              <a:avLst/>
            </a:prstGeom>
          </p:spPr>
        </p:pic>
      </p:grpSp>
      <p:grpSp>
        <p:nvGrpSpPr>
          <p:cNvPr id="15" name="Gruppieren 14"/>
          <p:cNvGrpSpPr/>
          <p:nvPr/>
        </p:nvGrpSpPr>
        <p:grpSpPr>
          <a:xfrm>
            <a:off x="7020272" y="3359211"/>
            <a:ext cx="1191005" cy="1080121"/>
            <a:chOff x="6746284" y="2950020"/>
            <a:chExt cx="1191005" cy="1080121"/>
          </a:xfrm>
        </p:grpSpPr>
        <p:sp>
          <p:nvSpPr>
            <p:cNvPr id="12" name="Rechteck 11"/>
            <p:cNvSpPr/>
            <p:nvPr/>
          </p:nvSpPr>
          <p:spPr>
            <a:xfrm>
              <a:off x="6746284" y="2950020"/>
              <a:ext cx="1191005" cy="10801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70298" y="3053488"/>
              <a:ext cx="942975" cy="904875"/>
            </a:xfrm>
            <a:prstGeom prst="rect">
              <a:avLst/>
            </a:prstGeom>
          </p:spPr>
        </p:pic>
      </p:grpSp>
      <p:grpSp>
        <p:nvGrpSpPr>
          <p:cNvPr id="18" name="Gruppieren 17"/>
          <p:cNvGrpSpPr/>
          <p:nvPr/>
        </p:nvGrpSpPr>
        <p:grpSpPr>
          <a:xfrm>
            <a:off x="975674" y="3343645"/>
            <a:ext cx="1191005" cy="1080121"/>
            <a:chOff x="1157534" y="3235845"/>
            <a:chExt cx="1191005" cy="1080121"/>
          </a:xfrm>
        </p:grpSpPr>
        <p:sp>
          <p:nvSpPr>
            <p:cNvPr id="11" name="Rechteck 10"/>
            <p:cNvSpPr/>
            <p:nvPr/>
          </p:nvSpPr>
          <p:spPr>
            <a:xfrm>
              <a:off x="1157534" y="3235845"/>
              <a:ext cx="1191005" cy="10801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40946" y="3294892"/>
              <a:ext cx="990600" cy="962025"/>
            </a:xfrm>
            <a:prstGeom prst="rect">
              <a:avLst/>
            </a:prstGeom>
          </p:spPr>
        </p:pic>
      </p:grpSp>
      <p:pic>
        <p:nvPicPr>
          <p:cNvPr id="8" name="Grafik 7" descr="Bildschirmausschnitt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93" y="99154"/>
            <a:ext cx="2049355" cy="2045939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3065739" y="1927447"/>
            <a:ext cx="3528392" cy="43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chemeClr val="tx1"/>
                </a:solidFill>
              </a:rPr>
              <a:t>SpriteInterface</a:t>
            </a:r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19" name="Gerade Verbindung mit Pfeil 18"/>
          <p:cNvCxnSpPr>
            <a:stCxn id="11" idx="0"/>
            <a:endCxn id="20" idx="3"/>
          </p:cNvCxnSpPr>
          <p:nvPr/>
        </p:nvCxnSpPr>
        <p:spPr>
          <a:xfrm flipV="1">
            <a:off x="1571177" y="2529880"/>
            <a:ext cx="1552553" cy="813765"/>
          </a:xfrm>
          <a:prstGeom prst="straightConnector1">
            <a:avLst/>
          </a:prstGeom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Gleichschenkliges Dreieck 19"/>
          <p:cNvSpPr/>
          <p:nvPr/>
        </p:nvSpPr>
        <p:spPr>
          <a:xfrm rot="3836380">
            <a:off x="3118864" y="2329795"/>
            <a:ext cx="259492" cy="278027"/>
          </a:xfrm>
          <a:prstGeom prst="triangl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8" name="Gerade Verbindung mit Pfeil 27"/>
          <p:cNvCxnSpPr>
            <a:stCxn id="14" idx="0"/>
            <a:endCxn id="29" idx="3"/>
          </p:cNvCxnSpPr>
          <p:nvPr/>
        </p:nvCxnSpPr>
        <p:spPr>
          <a:xfrm flipV="1">
            <a:off x="3551777" y="2607429"/>
            <a:ext cx="273194" cy="756260"/>
          </a:xfrm>
          <a:prstGeom prst="straightConnector1">
            <a:avLst/>
          </a:prstGeom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Gleichschenkliges Dreieck 28"/>
          <p:cNvSpPr/>
          <p:nvPr/>
        </p:nvSpPr>
        <p:spPr>
          <a:xfrm rot="1792489">
            <a:off x="3764469" y="2347875"/>
            <a:ext cx="259492" cy="278027"/>
          </a:xfrm>
          <a:prstGeom prst="triangl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1" name="Gerade Verbindung mit Pfeil 30"/>
          <p:cNvCxnSpPr>
            <a:stCxn id="12" idx="0"/>
            <a:endCxn id="32" idx="3"/>
          </p:cNvCxnSpPr>
          <p:nvPr/>
        </p:nvCxnSpPr>
        <p:spPr>
          <a:xfrm flipH="1" flipV="1">
            <a:off x="6481055" y="2579414"/>
            <a:ext cx="1134720" cy="779797"/>
          </a:xfrm>
          <a:prstGeom prst="straightConnector1">
            <a:avLst/>
          </a:prstGeom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Gleichschenkliges Dreieck 31"/>
          <p:cNvSpPr/>
          <p:nvPr/>
        </p:nvSpPr>
        <p:spPr>
          <a:xfrm rot="18884139">
            <a:off x="6252559" y="2342558"/>
            <a:ext cx="259492" cy="278027"/>
          </a:xfrm>
          <a:prstGeom prst="triangl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Textfeld 40"/>
          <p:cNvSpPr txBox="1"/>
          <p:nvPr/>
        </p:nvSpPr>
        <p:spPr>
          <a:xfrm>
            <a:off x="836142" y="4521778"/>
            <a:ext cx="114704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Rotiert alle </a:t>
            </a:r>
            <a:br>
              <a:rPr lang="de-DE" sz="1600" dirty="0" smtClean="0"/>
            </a:br>
            <a:r>
              <a:rPr lang="de-DE" sz="1600" dirty="0" smtClean="0"/>
              <a:t>10 Schritte</a:t>
            </a:r>
          </a:p>
          <a:p>
            <a:endParaRPr lang="de-DE" sz="1600" dirty="0" smtClean="0"/>
          </a:p>
          <a:p>
            <a:endParaRPr lang="de-DE" sz="1600" dirty="0" smtClean="0"/>
          </a:p>
          <a:p>
            <a:endParaRPr lang="de-DE" sz="1600" dirty="0"/>
          </a:p>
          <a:p>
            <a:r>
              <a:rPr lang="de-DE" sz="1600" dirty="0" smtClean="0"/>
              <a:t>Kehrt am</a:t>
            </a:r>
          </a:p>
          <a:p>
            <a:r>
              <a:rPr lang="de-DE" sz="1600" dirty="0" smtClean="0"/>
              <a:t>Seitenrand</a:t>
            </a:r>
          </a:p>
          <a:p>
            <a:r>
              <a:rPr lang="de-DE" sz="1600" dirty="0" smtClean="0"/>
              <a:t>um</a:t>
            </a:r>
            <a:endParaRPr lang="de-DE" sz="1600" dirty="0"/>
          </a:p>
        </p:txBody>
      </p:sp>
      <p:cxnSp>
        <p:nvCxnSpPr>
          <p:cNvPr id="42" name="Gerade Verbindung mit Pfeil 41"/>
          <p:cNvCxnSpPr>
            <a:stCxn id="13" idx="0"/>
            <a:endCxn id="43" idx="3"/>
          </p:cNvCxnSpPr>
          <p:nvPr/>
        </p:nvCxnSpPr>
        <p:spPr>
          <a:xfrm flipH="1" flipV="1">
            <a:off x="5012093" y="2590647"/>
            <a:ext cx="633190" cy="768564"/>
          </a:xfrm>
          <a:prstGeom prst="straightConnector1">
            <a:avLst/>
          </a:prstGeom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Gleichschenkliges Dreieck 42"/>
          <p:cNvSpPr/>
          <p:nvPr/>
        </p:nvSpPr>
        <p:spPr>
          <a:xfrm rot="19636592">
            <a:off x="4807198" y="2334683"/>
            <a:ext cx="259492" cy="278027"/>
          </a:xfrm>
          <a:prstGeom prst="triangl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Textfeld 43"/>
          <p:cNvSpPr txBox="1"/>
          <p:nvPr/>
        </p:nvSpPr>
        <p:spPr>
          <a:xfrm>
            <a:off x="2907207" y="4543362"/>
            <a:ext cx="118474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Bewegt sich</a:t>
            </a:r>
          </a:p>
          <a:p>
            <a:r>
              <a:rPr lang="de-DE" sz="1600" dirty="0" smtClean="0"/>
              <a:t>zum letzten</a:t>
            </a:r>
          </a:p>
          <a:p>
            <a:r>
              <a:rPr lang="de-DE" sz="1600" dirty="0" smtClean="0"/>
              <a:t>Mausklick</a:t>
            </a:r>
          </a:p>
          <a:p>
            <a:endParaRPr lang="de-DE" sz="1600" dirty="0" smtClean="0"/>
          </a:p>
          <a:p>
            <a:endParaRPr lang="de-DE" sz="1600" dirty="0"/>
          </a:p>
          <a:p>
            <a:r>
              <a:rPr lang="de-DE" sz="1600" dirty="0" smtClean="0"/>
              <a:t>Springt vom</a:t>
            </a:r>
          </a:p>
          <a:p>
            <a:r>
              <a:rPr lang="de-DE" sz="1600" dirty="0" smtClean="0"/>
              <a:t>Seitenrand</a:t>
            </a:r>
          </a:p>
          <a:p>
            <a:r>
              <a:rPr lang="de-DE" sz="1600" dirty="0" smtClean="0"/>
              <a:t>in die Mitte</a:t>
            </a:r>
            <a:endParaRPr lang="de-DE" sz="1600" dirty="0"/>
          </a:p>
        </p:txBody>
      </p:sp>
      <p:sp>
        <p:nvSpPr>
          <p:cNvPr id="45" name="Textfeld 44"/>
          <p:cNvSpPr txBox="1"/>
          <p:nvPr/>
        </p:nvSpPr>
        <p:spPr>
          <a:xfrm>
            <a:off x="4875161" y="4521778"/>
            <a:ext cx="181972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Bewegt sich</a:t>
            </a:r>
          </a:p>
          <a:p>
            <a:r>
              <a:rPr lang="de-DE" sz="1600" dirty="0" smtClean="0"/>
              <a:t>nur geradeaus, </a:t>
            </a:r>
          </a:p>
          <a:p>
            <a:r>
              <a:rPr lang="de-DE" sz="1600" dirty="0" smtClean="0"/>
              <a:t>springt vertikal zum</a:t>
            </a:r>
          </a:p>
          <a:p>
            <a:r>
              <a:rPr lang="de-DE" sz="1600" dirty="0" smtClean="0"/>
              <a:t>letzten Mausklick</a:t>
            </a:r>
          </a:p>
          <a:p>
            <a:endParaRPr lang="de-DE" sz="1600" dirty="0"/>
          </a:p>
          <a:p>
            <a:r>
              <a:rPr lang="de-DE" sz="1600" dirty="0" smtClean="0"/>
              <a:t>Springt vom</a:t>
            </a:r>
          </a:p>
          <a:p>
            <a:r>
              <a:rPr lang="de-DE" sz="1600" dirty="0" smtClean="0"/>
              <a:t>Seitenrand</a:t>
            </a:r>
          </a:p>
          <a:p>
            <a:r>
              <a:rPr lang="de-DE" sz="1600" dirty="0" smtClean="0"/>
              <a:t>zur gegenüber</a:t>
            </a:r>
          </a:p>
          <a:p>
            <a:r>
              <a:rPr lang="de-DE" sz="1600" dirty="0" smtClean="0"/>
              <a:t>liegenden Seite</a:t>
            </a:r>
            <a:endParaRPr lang="de-DE" sz="1600" dirty="0"/>
          </a:p>
        </p:txBody>
      </p:sp>
      <p:sp>
        <p:nvSpPr>
          <p:cNvPr id="46" name="Textfeld 45"/>
          <p:cNvSpPr txBox="1"/>
          <p:nvPr/>
        </p:nvSpPr>
        <p:spPr>
          <a:xfrm>
            <a:off x="6957324" y="4494234"/>
            <a:ext cx="118474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Bewegt sich</a:t>
            </a:r>
          </a:p>
          <a:p>
            <a:r>
              <a:rPr lang="de-DE" sz="1600" dirty="0" smtClean="0"/>
              <a:t>in Richtung</a:t>
            </a:r>
          </a:p>
          <a:p>
            <a:r>
              <a:rPr lang="de-DE" sz="1600" dirty="0" smtClean="0"/>
              <a:t>Katze</a:t>
            </a:r>
          </a:p>
          <a:p>
            <a:endParaRPr lang="de-DE" sz="1600" dirty="0" smtClean="0"/>
          </a:p>
          <a:p>
            <a:endParaRPr lang="de-DE" sz="1600" dirty="0"/>
          </a:p>
          <a:p>
            <a:r>
              <a:rPr lang="de-DE" sz="1600" dirty="0" smtClean="0"/>
              <a:t>Springt vom</a:t>
            </a:r>
          </a:p>
          <a:p>
            <a:r>
              <a:rPr lang="de-DE" sz="1600" dirty="0" smtClean="0"/>
              <a:t>Seitenrand</a:t>
            </a:r>
          </a:p>
          <a:p>
            <a:r>
              <a:rPr lang="de-DE" sz="1600" dirty="0" smtClean="0"/>
              <a:t>in die Mitte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67164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095675"/>
          </a:xfrm>
        </p:spPr>
        <p:txBody>
          <a:bodyPr>
            <a:normAutofit/>
          </a:bodyPr>
          <a:lstStyle/>
          <a:p>
            <a:r>
              <a:rPr lang="de-DE" dirty="0" err="1" smtClean="0"/>
              <a:t>Strategy</a:t>
            </a:r>
            <a:r>
              <a:rPr lang="de-DE" dirty="0" smtClean="0"/>
              <a:t> Pattern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755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90384" y="970006"/>
            <a:ext cx="2014152" cy="11059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dirty="0" smtClean="0">
                <a:solidFill>
                  <a:schemeClr val="tx2"/>
                </a:solidFill>
              </a:rPr>
              <a:t>Kontext</a:t>
            </a:r>
            <a:endParaRPr lang="de-DE" dirty="0">
              <a:solidFill>
                <a:schemeClr val="tx2"/>
              </a:solidFill>
            </a:endParaRPr>
          </a:p>
        </p:txBody>
      </p:sp>
      <p:cxnSp>
        <p:nvCxnSpPr>
          <p:cNvPr id="6" name="Gerader Verbinder 5"/>
          <p:cNvCxnSpPr/>
          <p:nvPr/>
        </p:nvCxnSpPr>
        <p:spPr>
          <a:xfrm>
            <a:off x="290384" y="1377778"/>
            <a:ext cx="201415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6"/>
          <p:cNvSpPr/>
          <p:nvPr/>
        </p:nvSpPr>
        <p:spPr>
          <a:xfrm>
            <a:off x="4481382" y="961367"/>
            <a:ext cx="2014152" cy="11059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i="1" dirty="0" err="1" smtClean="0">
                <a:solidFill>
                  <a:schemeClr val="tx2"/>
                </a:solidFill>
              </a:rPr>
              <a:t>AbstrakteStrategie</a:t>
            </a:r>
            <a:endParaRPr lang="de-DE" i="1" dirty="0">
              <a:solidFill>
                <a:schemeClr val="tx2"/>
              </a:solidFill>
            </a:endParaRPr>
          </a:p>
        </p:txBody>
      </p:sp>
      <p:cxnSp>
        <p:nvCxnSpPr>
          <p:cNvPr id="8" name="Gerader Verbinder 7"/>
          <p:cNvCxnSpPr/>
          <p:nvPr/>
        </p:nvCxnSpPr>
        <p:spPr>
          <a:xfrm>
            <a:off x="4477265" y="1377778"/>
            <a:ext cx="201415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290384" y="1445740"/>
            <a:ext cx="1604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/>
              <a:t>KontextSchnittstellen</a:t>
            </a:r>
            <a:r>
              <a:rPr lang="de-DE" sz="1200" dirty="0" smtClean="0"/>
              <a:t>()</a:t>
            </a:r>
          </a:p>
          <a:p>
            <a:r>
              <a:rPr lang="de-DE" sz="1200" dirty="0" smtClean="0"/>
              <a:t>…</a:t>
            </a:r>
            <a:endParaRPr lang="de-DE" sz="1200" dirty="0"/>
          </a:p>
        </p:txBody>
      </p:sp>
      <p:sp>
        <p:nvSpPr>
          <p:cNvPr id="10" name="Textfeld 9"/>
          <p:cNvSpPr txBox="1"/>
          <p:nvPr/>
        </p:nvSpPr>
        <p:spPr>
          <a:xfrm>
            <a:off x="4740876" y="1445740"/>
            <a:ext cx="1612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/>
              <a:t>AlgorithmenInterface</a:t>
            </a:r>
            <a:r>
              <a:rPr lang="de-DE" sz="1200" dirty="0" smtClean="0"/>
              <a:t>()</a:t>
            </a:r>
            <a:endParaRPr lang="de-DE" sz="1200" dirty="0"/>
          </a:p>
        </p:txBody>
      </p:sp>
      <p:grpSp>
        <p:nvGrpSpPr>
          <p:cNvPr id="16" name="Gruppieren 15"/>
          <p:cNvGrpSpPr/>
          <p:nvPr/>
        </p:nvGrpSpPr>
        <p:grpSpPr>
          <a:xfrm>
            <a:off x="2316892" y="1127553"/>
            <a:ext cx="2160373" cy="108123"/>
            <a:chOff x="2316892" y="1127553"/>
            <a:chExt cx="2160373" cy="108123"/>
          </a:xfrm>
        </p:grpSpPr>
        <p:cxnSp>
          <p:nvCxnSpPr>
            <p:cNvPr id="12" name="Gerade Verbindung mit Pfeil 11"/>
            <p:cNvCxnSpPr/>
            <p:nvPr/>
          </p:nvCxnSpPr>
          <p:spPr>
            <a:xfrm>
              <a:off x="2588741" y="1178527"/>
              <a:ext cx="1888524" cy="7722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aute 12"/>
            <p:cNvSpPr/>
            <p:nvPr/>
          </p:nvSpPr>
          <p:spPr>
            <a:xfrm>
              <a:off x="2316892" y="1127553"/>
              <a:ext cx="284205" cy="108123"/>
            </a:xfrm>
            <a:prstGeom prst="diamond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" name="Gruppieren 1"/>
          <p:cNvGrpSpPr/>
          <p:nvPr/>
        </p:nvGrpSpPr>
        <p:grpSpPr>
          <a:xfrm>
            <a:off x="2133600" y="2066444"/>
            <a:ext cx="6800336" cy="2818596"/>
            <a:chOff x="2133600" y="2066444"/>
            <a:chExt cx="6800336" cy="2818596"/>
          </a:xfrm>
        </p:grpSpPr>
        <p:sp>
          <p:nvSpPr>
            <p:cNvPr id="17" name="Rechteck 16"/>
            <p:cNvSpPr/>
            <p:nvPr/>
          </p:nvSpPr>
          <p:spPr>
            <a:xfrm>
              <a:off x="2133600" y="3779109"/>
              <a:ext cx="2178908" cy="110593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e-DE" i="1" dirty="0" err="1" smtClean="0">
                  <a:solidFill>
                    <a:schemeClr val="tx2"/>
                  </a:solidFill>
                </a:rPr>
                <a:t>KonkreteStrategie</a:t>
              </a:r>
              <a:r>
                <a:rPr lang="de-DE" i="1" dirty="0" smtClean="0">
                  <a:solidFill>
                    <a:schemeClr val="tx2"/>
                  </a:solidFill>
                </a:rPr>
                <a:t> A</a:t>
              </a:r>
              <a:endParaRPr lang="de-DE" i="1" dirty="0">
                <a:solidFill>
                  <a:schemeClr val="tx2"/>
                </a:solidFill>
              </a:endParaRPr>
            </a:p>
          </p:txBody>
        </p:sp>
        <p:cxnSp>
          <p:nvCxnSpPr>
            <p:cNvPr id="18" name="Gerader Verbinder 17"/>
            <p:cNvCxnSpPr/>
            <p:nvPr/>
          </p:nvCxnSpPr>
          <p:spPr>
            <a:xfrm>
              <a:off x="2133600" y="4186881"/>
              <a:ext cx="2014152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feld 18"/>
            <p:cNvSpPr txBox="1"/>
            <p:nvPr/>
          </p:nvSpPr>
          <p:spPr>
            <a:xfrm>
              <a:off x="2133600" y="4254843"/>
              <a:ext cx="16122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err="1" smtClean="0"/>
                <a:t>AlgorithmenInterface</a:t>
              </a:r>
              <a:r>
                <a:rPr lang="de-DE" sz="1200" dirty="0" smtClean="0"/>
                <a:t>()</a:t>
              </a:r>
              <a:endParaRPr lang="de-DE" sz="1200" dirty="0"/>
            </a:p>
          </p:txBody>
        </p:sp>
        <p:sp>
          <p:nvSpPr>
            <p:cNvPr id="20" name="Rechteck 19"/>
            <p:cNvSpPr/>
            <p:nvPr/>
          </p:nvSpPr>
          <p:spPr>
            <a:xfrm>
              <a:off x="4477265" y="3779109"/>
              <a:ext cx="2178908" cy="110593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e-DE" i="1" dirty="0" err="1" smtClean="0">
                  <a:solidFill>
                    <a:schemeClr val="tx2"/>
                  </a:solidFill>
                </a:rPr>
                <a:t>KonkreteStrategie</a:t>
              </a:r>
              <a:r>
                <a:rPr lang="de-DE" i="1" dirty="0" smtClean="0">
                  <a:solidFill>
                    <a:schemeClr val="tx2"/>
                  </a:solidFill>
                </a:rPr>
                <a:t> B</a:t>
              </a:r>
              <a:endParaRPr lang="de-DE" i="1" dirty="0">
                <a:solidFill>
                  <a:schemeClr val="tx2"/>
                </a:solidFill>
              </a:endParaRPr>
            </a:p>
          </p:txBody>
        </p:sp>
        <p:cxnSp>
          <p:nvCxnSpPr>
            <p:cNvPr id="21" name="Gerader Verbinder 20"/>
            <p:cNvCxnSpPr/>
            <p:nvPr/>
          </p:nvCxnSpPr>
          <p:spPr>
            <a:xfrm>
              <a:off x="4477265" y="4186881"/>
              <a:ext cx="2014152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feld 21"/>
            <p:cNvSpPr txBox="1"/>
            <p:nvPr/>
          </p:nvSpPr>
          <p:spPr>
            <a:xfrm>
              <a:off x="4477265" y="4254843"/>
              <a:ext cx="16122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err="1" smtClean="0"/>
                <a:t>AlgorithmenInterface</a:t>
              </a:r>
              <a:r>
                <a:rPr lang="de-DE" sz="1200" dirty="0" smtClean="0"/>
                <a:t>()</a:t>
              </a:r>
              <a:endParaRPr lang="de-DE" sz="1200" dirty="0"/>
            </a:p>
          </p:txBody>
        </p:sp>
        <p:sp>
          <p:nvSpPr>
            <p:cNvPr id="23" name="Rechteck 22"/>
            <p:cNvSpPr/>
            <p:nvPr/>
          </p:nvSpPr>
          <p:spPr>
            <a:xfrm>
              <a:off x="6755028" y="3779109"/>
              <a:ext cx="2178908" cy="110593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e-DE" i="1" dirty="0" err="1" smtClean="0">
                  <a:solidFill>
                    <a:schemeClr val="tx2"/>
                  </a:solidFill>
                </a:rPr>
                <a:t>KonkreteStrategie</a:t>
              </a:r>
              <a:r>
                <a:rPr lang="de-DE" i="1" dirty="0" smtClean="0">
                  <a:solidFill>
                    <a:schemeClr val="tx2"/>
                  </a:solidFill>
                </a:rPr>
                <a:t> C</a:t>
              </a:r>
              <a:endParaRPr lang="de-DE" i="1" dirty="0">
                <a:solidFill>
                  <a:schemeClr val="tx2"/>
                </a:solidFill>
              </a:endParaRPr>
            </a:p>
          </p:txBody>
        </p:sp>
        <p:cxnSp>
          <p:nvCxnSpPr>
            <p:cNvPr id="24" name="Gerader Verbinder 23"/>
            <p:cNvCxnSpPr/>
            <p:nvPr/>
          </p:nvCxnSpPr>
          <p:spPr>
            <a:xfrm>
              <a:off x="6755028" y="4186881"/>
              <a:ext cx="2014152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feld 24"/>
            <p:cNvSpPr txBox="1"/>
            <p:nvPr/>
          </p:nvSpPr>
          <p:spPr>
            <a:xfrm>
              <a:off x="6755028" y="4254843"/>
              <a:ext cx="16122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err="1" smtClean="0"/>
                <a:t>AlgorithmenInterface</a:t>
              </a:r>
              <a:r>
                <a:rPr lang="de-DE" sz="1200" dirty="0" smtClean="0"/>
                <a:t>()</a:t>
              </a:r>
              <a:endParaRPr lang="de-DE" sz="1200" dirty="0"/>
            </a:p>
          </p:txBody>
        </p:sp>
        <p:cxnSp>
          <p:nvCxnSpPr>
            <p:cNvPr id="27" name="Gerade Verbindung mit Pfeil 26"/>
            <p:cNvCxnSpPr>
              <a:endCxn id="32" idx="3"/>
            </p:cNvCxnSpPr>
            <p:nvPr/>
          </p:nvCxnSpPr>
          <p:spPr>
            <a:xfrm flipV="1">
              <a:off x="3540298" y="2309004"/>
              <a:ext cx="1560907" cy="1468595"/>
            </a:xfrm>
            <a:prstGeom prst="straightConnector1">
              <a:avLst/>
            </a:prstGeom>
            <a:ln w="1905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Gleichschenkliges Dreieck 31"/>
            <p:cNvSpPr/>
            <p:nvPr/>
          </p:nvSpPr>
          <p:spPr>
            <a:xfrm rot="2511147">
              <a:off x="5064211" y="2066444"/>
              <a:ext cx="259492" cy="278027"/>
            </a:xfrm>
            <a:prstGeom prst="triangl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8" name="Gerade Verbindung mit Pfeil 37"/>
            <p:cNvCxnSpPr>
              <a:stCxn id="20" idx="0"/>
              <a:endCxn id="39" idx="3"/>
            </p:cNvCxnSpPr>
            <p:nvPr/>
          </p:nvCxnSpPr>
          <p:spPr>
            <a:xfrm flipV="1">
              <a:off x="5566719" y="2379306"/>
              <a:ext cx="6030" cy="1399803"/>
            </a:xfrm>
            <a:prstGeom prst="straightConnector1">
              <a:avLst/>
            </a:prstGeom>
            <a:ln w="1905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Gleichschenkliges Dreieck 38"/>
            <p:cNvSpPr/>
            <p:nvPr/>
          </p:nvSpPr>
          <p:spPr>
            <a:xfrm>
              <a:off x="5443003" y="2101279"/>
              <a:ext cx="259492" cy="278027"/>
            </a:xfrm>
            <a:prstGeom prst="triangl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40" name="Gerade Verbindung mit Pfeil 39"/>
            <p:cNvCxnSpPr>
              <a:stCxn id="23" idx="0"/>
              <a:endCxn id="41" idx="3"/>
            </p:cNvCxnSpPr>
            <p:nvPr/>
          </p:nvCxnSpPr>
          <p:spPr>
            <a:xfrm flipH="1" flipV="1">
              <a:off x="6083194" y="2327465"/>
              <a:ext cx="1761288" cy="1451644"/>
            </a:xfrm>
            <a:prstGeom prst="straightConnector1">
              <a:avLst/>
            </a:prstGeom>
            <a:ln w="1905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Gleichschenkliges Dreieck 40"/>
            <p:cNvSpPr/>
            <p:nvPr/>
          </p:nvSpPr>
          <p:spPr>
            <a:xfrm rot="19636592">
              <a:off x="5878299" y="2071501"/>
              <a:ext cx="259492" cy="278027"/>
            </a:xfrm>
            <a:prstGeom prst="triangl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8" name="Textfeld 47"/>
          <p:cNvSpPr txBox="1"/>
          <p:nvPr/>
        </p:nvSpPr>
        <p:spPr>
          <a:xfrm>
            <a:off x="2576385" y="816917"/>
            <a:ext cx="935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strategy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05653" y="6488668"/>
            <a:ext cx="527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Struktur-Diagramm des Strategie Musters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63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308919" y="1334530"/>
            <a:ext cx="2014152" cy="11059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dirty="0" smtClean="0">
                <a:solidFill>
                  <a:schemeClr val="tx2"/>
                </a:solidFill>
              </a:rPr>
              <a:t>Sprite</a:t>
            </a:r>
            <a:endParaRPr lang="de-DE" dirty="0">
              <a:solidFill>
                <a:schemeClr val="tx2"/>
              </a:solidFill>
            </a:endParaRPr>
          </a:p>
        </p:txBody>
      </p:sp>
      <p:cxnSp>
        <p:nvCxnSpPr>
          <p:cNvPr id="6" name="Gerader Verbinder 5"/>
          <p:cNvCxnSpPr/>
          <p:nvPr/>
        </p:nvCxnSpPr>
        <p:spPr>
          <a:xfrm>
            <a:off x="308919" y="1742302"/>
            <a:ext cx="201415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6"/>
          <p:cNvSpPr/>
          <p:nvPr/>
        </p:nvSpPr>
        <p:spPr>
          <a:xfrm>
            <a:off x="4499917" y="1325891"/>
            <a:ext cx="2014152" cy="12796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400" i="1" dirty="0" smtClean="0">
                <a:solidFill>
                  <a:schemeClr val="tx2"/>
                </a:solidFill>
              </a:rPr>
              <a:t>&lt;&lt;Interface&gt;&gt;</a:t>
            </a:r>
          </a:p>
          <a:p>
            <a:pPr algn="ctr"/>
            <a:r>
              <a:rPr lang="de-DE" sz="1400" i="1" dirty="0" err="1" smtClean="0">
                <a:solidFill>
                  <a:schemeClr val="tx2"/>
                </a:solidFill>
              </a:rPr>
              <a:t>StepStrategy</a:t>
            </a:r>
            <a:endParaRPr lang="de-DE" sz="1400" i="1" dirty="0">
              <a:solidFill>
                <a:schemeClr val="tx2"/>
              </a:solidFill>
            </a:endParaRPr>
          </a:p>
        </p:txBody>
      </p:sp>
      <p:cxnSp>
        <p:nvCxnSpPr>
          <p:cNvPr id="8" name="Gerader Verbinder 7"/>
          <p:cNvCxnSpPr/>
          <p:nvPr/>
        </p:nvCxnSpPr>
        <p:spPr>
          <a:xfrm>
            <a:off x="4495800" y="1887495"/>
            <a:ext cx="201415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4495800" y="1939638"/>
            <a:ext cx="8435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i="1" dirty="0" err="1"/>
              <a:t>v</a:t>
            </a:r>
            <a:r>
              <a:rPr lang="de-DE" sz="1200" i="1" dirty="0" err="1" smtClean="0"/>
              <a:t>oid</a:t>
            </a:r>
            <a:r>
              <a:rPr lang="de-DE" sz="1200" i="1" dirty="0" smtClean="0"/>
              <a:t> </a:t>
            </a:r>
            <a:r>
              <a:rPr lang="de-DE" sz="1200" i="1" dirty="0" err="1" smtClean="0"/>
              <a:t>step</a:t>
            </a:r>
            <a:r>
              <a:rPr lang="de-DE" sz="1200" i="1" dirty="0" smtClean="0"/>
              <a:t>()</a:t>
            </a:r>
            <a:endParaRPr lang="de-DE" sz="1200" i="1" dirty="0"/>
          </a:p>
        </p:txBody>
      </p:sp>
      <p:grpSp>
        <p:nvGrpSpPr>
          <p:cNvPr id="16" name="Gruppieren 15"/>
          <p:cNvGrpSpPr/>
          <p:nvPr/>
        </p:nvGrpSpPr>
        <p:grpSpPr>
          <a:xfrm>
            <a:off x="2335427" y="1492077"/>
            <a:ext cx="2160373" cy="108123"/>
            <a:chOff x="2316892" y="1127553"/>
            <a:chExt cx="2160373" cy="108123"/>
          </a:xfrm>
        </p:grpSpPr>
        <p:cxnSp>
          <p:nvCxnSpPr>
            <p:cNvPr id="12" name="Gerade Verbindung mit Pfeil 11"/>
            <p:cNvCxnSpPr/>
            <p:nvPr/>
          </p:nvCxnSpPr>
          <p:spPr>
            <a:xfrm>
              <a:off x="2588741" y="1178527"/>
              <a:ext cx="1888524" cy="7722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aute 12"/>
            <p:cNvSpPr/>
            <p:nvPr/>
          </p:nvSpPr>
          <p:spPr>
            <a:xfrm>
              <a:off x="2316892" y="1127553"/>
              <a:ext cx="284205" cy="108123"/>
            </a:xfrm>
            <a:prstGeom prst="diamond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7" name="Rechteck 16"/>
          <p:cNvSpPr/>
          <p:nvPr/>
        </p:nvSpPr>
        <p:spPr>
          <a:xfrm>
            <a:off x="2063578" y="4143633"/>
            <a:ext cx="2267465" cy="11059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400" i="1" dirty="0" err="1" smtClean="0">
                <a:solidFill>
                  <a:schemeClr val="tx2"/>
                </a:solidFill>
              </a:rPr>
              <a:t>StepWithFrequentRotations</a:t>
            </a:r>
            <a:endParaRPr lang="de-DE" sz="1400" i="1" dirty="0">
              <a:solidFill>
                <a:schemeClr val="tx2"/>
              </a:solidFill>
            </a:endParaRPr>
          </a:p>
        </p:txBody>
      </p:sp>
      <p:cxnSp>
        <p:nvCxnSpPr>
          <p:cNvPr id="18" name="Gerader Verbinder 17"/>
          <p:cNvCxnSpPr/>
          <p:nvPr/>
        </p:nvCxnSpPr>
        <p:spPr>
          <a:xfrm>
            <a:off x="2152135" y="4551405"/>
            <a:ext cx="201415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2152135" y="4619367"/>
            <a:ext cx="9140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/>
              <a:t>v</a:t>
            </a:r>
            <a:r>
              <a:rPr lang="de-DE" sz="1200" dirty="0" err="1" smtClean="0"/>
              <a:t>oid</a:t>
            </a:r>
            <a:r>
              <a:rPr lang="de-DE" sz="1200" dirty="0" smtClean="0"/>
              <a:t> </a:t>
            </a:r>
            <a:r>
              <a:rPr lang="de-DE" sz="1200" dirty="0" err="1" smtClean="0"/>
              <a:t>step</a:t>
            </a:r>
            <a:r>
              <a:rPr lang="de-DE" sz="1200" dirty="0" smtClean="0"/>
              <a:t> () </a:t>
            </a:r>
            <a:endParaRPr lang="de-DE" sz="1200" dirty="0"/>
          </a:p>
        </p:txBody>
      </p:sp>
      <p:sp>
        <p:nvSpPr>
          <p:cNvPr id="20" name="Rechteck 19"/>
          <p:cNvSpPr/>
          <p:nvPr/>
        </p:nvSpPr>
        <p:spPr>
          <a:xfrm>
            <a:off x="4495800" y="4143633"/>
            <a:ext cx="2178908" cy="11059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400" i="1" dirty="0" err="1" smtClean="0">
                <a:solidFill>
                  <a:schemeClr val="tx2"/>
                </a:solidFill>
              </a:rPr>
              <a:t>StepTowardsTargetPosition</a:t>
            </a:r>
            <a:endParaRPr lang="de-DE" sz="1400" i="1" dirty="0">
              <a:solidFill>
                <a:schemeClr val="tx2"/>
              </a:solidFill>
            </a:endParaRPr>
          </a:p>
        </p:txBody>
      </p:sp>
      <p:cxnSp>
        <p:nvCxnSpPr>
          <p:cNvPr id="21" name="Gerader Verbinder 20"/>
          <p:cNvCxnSpPr/>
          <p:nvPr/>
        </p:nvCxnSpPr>
        <p:spPr>
          <a:xfrm>
            <a:off x="4495800" y="4551405"/>
            <a:ext cx="201415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4495800" y="4619367"/>
            <a:ext cx="891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/>
              <a:t>void</a:t>
            </a:r>
            <a:r>
              <a:rPr lang="de-DE" sz="1200" dirty="0" smtClean="0"/>
              <a:t> </a:t>
            </a:r>
            <a:r>
              <a:rPr lang="de-DE" sz="1200" dirty="0" err="1" smtClean="0"/>
              <a:t>step</a:t>
            </a:r>
            <a:r>
              <a:rPr lang="de-DE" sz="1200" dirty="0"/>
              <a:t> </a:t>
            </a:r>
            <a:r>
              <a:rPr lang="de-DE" sz="1200" dirty="0" smtClean="0"/>
              <a:t>()</a:t>
            </a:r>
            <a:endParaRPr lang="de-DE" sz="1200" dirty="0"/>
          </a:p>
        </p:txBody>
      </p:sp>
      <p:sp>
        <p:nvSpPr>
          <p:cNvPr id="23" name="Rechteck 22"/>
          <p:cNvSpPr/>
          <p:nvPr/>
        </p:nvSpPr>
        <p:spPr>
          <a:xfrm>
            <a:off x="6773563" y="4143633"/>
            <a:ext cx="2178908" cy="11059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400" i="1" dirty="0" err="1" smtClean="0">
                <a:solidFill>
                  <a:schemeClr val="tx2"/>
                </a:solidFill>
              </a:rPr>
              <a:t>StepTowardsSpritePosition</a:t>
            </a:r>
            <a:endParaRPr lang="de-DE" sz="1400" i="1" dirty="0">
              <a:solidFill>
                <a:schemeClr val="tx2"/>
              </a:solidFill>
            </a:endParaRPr>
          </a:p>
        </p:txBody>
      </p:sp>
      <p:cxnSp>
        <p:nvCxnSpPr>
          <p:cNvPr id="24" name="Gerader Verbinder 23"/>
          <p:cNvCxnSpPr/>
          <p:nvPr/>
        </p:nvCxnSpPr>
        <p:spPr>
          <a:xfrm>
            <a:off x="6773563" y="4551405"/>
            <a:ext cx="201415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6773563" y="4619367"/>
            <a:ext cx="878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/>
              <a:t>v</a:t>
            </a:r>
            <a:r>
              <a:rPr lang="de-DE" sz="1200" dirty="0" err="1" smtClean="0"/>
              <a:t>oid</a:t>
            </a:r>
            <a:r>
              <a:rPr lang="de-DE" sz="1200" dirty="0" smtClean="0"/>
              <a:t> </a:t>
            </a:r>
            <a:r>
              <a:rPr lang="de-DE" sz="1200" dirty="0" err="1" smtClean="0"/>
              <a:t>step</a:t>
            </a:r>
            <a:r>
              <a:rPr lang="de-DE" sz="1200" dirty="0" smtClean="0"/>
              <a:t> ()</a:t>
            </a:r>
            <a:endParaRPr lang="de-DE" sz="1200" dirty="0"/>
          </a:p>
        </p:txBody>
      </p:sp>
      <p:cxnSp>
        <p:nvCxnSpPr>
          <p:cNvPr id="27" name="Gerade Verbindung mit Pfeil 26"/>
          <p:cNvCxnSpPr>
            <a:stCxn id="17" idx="0"/>
          </p:cNvCxnSpPr>
          <p:nvPr/>
        </p:nvCxnSpPr>
        <p:spPr>
          <a:xfrm flipV="1">
            <a:off x="3197311" y="2826005"/>
            <a:ext cx="1803410" cy="1317628"/>
          </a:xfrm>
          <a:prstGeom prst="straightConnector1">
            <a:avLst/>
          </a:prstGeom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Gleichschenkliges Dreieck 31"/>
          <p:cNvSpPr/>
          <p:nvPr/>
        </p:nvSpPr>
        <p:spPr>
          <a:xfrm rot="2511147">
            <a:off x="4963727" y="2583444"/>
            <a:ext cx="259492" cy="278027"/>
          </a:xfrm>
          <a:prstGeom prst="triangl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8" name="Gerade Verbindung mit Pfeil 37"/>
          <p:cNvCxnSpPr>
            <a:stCxn id="20" idx="0"/>
            <a:endCxn id="39" idx="3"/>
          </p:cNvCxnSpPr>
          <p:nvPr/>
        </p:nvCxnSpPr>
        <p:spPr>
          <a:xfrm flipH="1" flipV="1">
            <a:off x="5582805" y="2883594"/>
            <a:ext cx="2449" cy="1260039"/>
          </a:xfrm>
          <a:prstGeom prst="straightConnector1">
            <a:avLst/>
          </a:prstGeom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Gleichschenkliges Dreieck 38"/>
          <p:cNvSpPr/>
          <p:nvPr/>
        </p:nvSpPr>
        <p:spPr>
          <a:xfrm>
            <a:off x="5453059" y="2605567"/>
            <a:ext cx="259492" cy="278027"/>
          </a:xfrm>
          <a:prstGeom prst="triangl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0" name="Gerade Verbindung mit Pfeil 39"/>
          <p:cNvCxnSpPr>
            <a:stCxn id="23" idx="0"/>
            <a:endCxn id="41" idx="3"/>
          </p:cNvCxnSpPr>
          <p:nvPr/>
        </p:nvCxnSpPr>
        <p:spPr>
          <a:xfrm flipH="1" flipV="1">
            <a:off x="6142192" y="2846176"/>
            <a:ext cx="1720825" cy="1297457"/>
          </a:xfrm>
          <a:prstGeom prst="straightConnector1">
            <a:avLst/>
          </a:prstGeom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Gleichschenkliges Dreieck 40"/>
          <p:cNvSpPr/>
          <p:nvPr/>
        </p:nvSpPr>
        <p:spPr>
          <a:xfrm rot="19636592">
            <a:off x="5937297" y="2590212"/>
            <a:ext cx="259492" cy="278027"/>
          </a:xfrm>
          <a:prstGeom prst="triangl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/>
          <p:cNvSpPr txBox="1"/>
          <p:nvPr/>
        </p:nvSpPr>
        <p:spPr>
          <a:xfrm>
            <a:off x="2594920" y="1181441"/>
            <a:ext cx="935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strategy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186382" y="74957"/>
            <a:ext cx="4236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Beispiel Turtle World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57484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3336325" y="315097"/>
            <a:ext cx="2014152" cy="2224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dirty="0" smtClean="0">
                <a:solidFill>
                  <a:schemeClr val="tx2"/>
                </a:solidFill>
              </a:rPr>
              <a:t>Sprite</a:t>
            </a:r>
            <a:endParaRPr lang="de-DE" dirty="0">
              <a:solidFill>
                <a:schemeClr val="tx2"/>
              </a:solidFill>
            </a:endParaRPr>
          </a:p>
        </p:txBody>
      </p:sp>
      <p:cxnSp>
        <p:nvCxnSpPr>
          <p:cNvPr id="6" name="Gerader Verbinder 5"/>
          <p:cNvCxnSpPr/>
          <p:nvPr/>
        </p:nvCxnSpPr>
        <p:spPr>
          <a:xfrm>
            <a:off x="3336325" y="722869"/>
            <a:ext cx="201415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>
            <a:off x="3441357" y="920205"/>
            <a:ext cx="1538113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step</a:t>
            </a:r>
            <a:r>
              <a:rPr lang="de-DE" sz="1400" dirty="0" smtClean="0"/>
              <a:t>()</a:t>
            </a:r>
          </a:p>
          <a:p>
            <a:r>
              <a:rPr lang="de-DE" sz="1400" dirty="0" smtClean="0"/>
              <a:t>…</a:t>
            </a:r>
          </a:p>
          <a:p>
            <a:r>
              <a:rPr lang="de-DE" sz="1400" dirty="0" err="1" smtClean="0"/>
              <a:t>onTopCollision</a:t>
            </a:r>
            <a:endParaRPr lang="de-DE" sz="1400" dirty="0" smtClean="0"/>
          </a:p>
          <a:p>
            <a:r>
              <a:rPr lang="de-DE" sz="1400" dirty="0" err="1" smtClean="0"/>
              <a:t>onBottomCollision</a:t>
            </a:r>
            <a:endParaRPr lang="de-DE" sz="1400" dirty="0" smtClean="0"/>
          </a:p>
          <a:p>
            <a:r>
              <a:rPr lang="de-DE" sz="1400" dirty="0" err="1" smtClean="0"/>
              <a:t>onLeftCollision</a:t>
            </a:r>
            <a:endParaRPr lang="de-DE" sz="1400" dirty="0" smtClean="0"/>
          </a:p>
          <a:p>
            <a:r>
              <a:rPr lang="de-DE" sz="1400" dirty="0" err="1" smtClean="0"/>
              <a:t>onRightCollision</a:t>
            </a:r>
            <a:endParaRPr lang="de-DE" sz="1400" dirty="0" smtClean="0"/>
          </a:p>
          <a:p>
            <a:r>
              <a:rPr lang="de-DE" sz="1400" dirty="0" smtClean="0"/>
              <a:t>….</a:t>
            </a:r>
            <a:endParaRPr lang="de-DE" sz="1400" dirty="0"/>
          </a:p>
        </p:txBody>
      </p:sp>
      <p:cxnSp>
        <p:nvCxnSpPr>
          <p:cNvPr id="28" name="Gerade Verbindung mit Pfeil 27"/>
          <p:cNvCxnSpPr/>
          <p:nvPr/>
        </p:nvCxnSpPr>
        <p:spPr>
          <a:xfrm flipV="1">
            <a:off x="1930786" y="2771387"/>
            <a:ext cx="1803410" cy="1317628"/>
          </a:xfrm>
          <a:prstGeom prst="straightConnector1">
            <a:avLst/>
          </a:prstGeom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Gleichschenkliges Dreieck 28"/>
          <p:cNvSpPr/>
          <p:nvPr/>
        </p:nvSpPr>
        <p:spPr>
          <a:xfrm rot="2511147">
            <a:off x="3758943" y="2515482"/>
            <a:ext cx="259492" cy="278027"/>
          </a:xfrm>
          <a:prstGeom prst="triangl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0" name="Gerade Verbindung mit Pfeil 29"/>
          <p:cNvCxnSpPr>
            <a:endCxn id="31" idx="3"/>
          </p:cNvCxnSpPr>
          <p:nvPr/>
        </p:nvCxnSpPr>
        <p:spPr>
          <a:xfrm flipH="1" flipV="1">
            <a:off x="4378021" y="2815632"/>
            <a:ext cx="2449" cy="1260039"/>
          </a:xfrm>
          <a:prstGeom prst="straightConnector1">
            <a:avLst/>
          </a:prstGeom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Gleichschenkliges Dreieck 30"/>
          <p:cNvSpPr/>
          <p:nvPr/>
        </p:nvSpPr>
        <p:spPr>
          <a:xfrm>
            <a:off x="4248275" y="2537605"/>
            <a:ext cx="259492" cy="278027"/>
          </a:xfrm>
          <a:prstGeom prst="triangl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3" name="Gerade Verbindung mit Pfeil 32"/>
          <p:cNvCxnSpPr>
            <a:endCxn id="34" idx="3"/>
          </p:cNvCxnSpPr>
          <p:nvPr/>
        </p:nvCxnSpPr>
        <p:spPr>
          <a:xfrm flipH="1" flipV="1">
            <a:off x="4937408" y="2778214"/>
            <a:ext cx="1720825" cy="1297457"/>
          </a:xfrm>
          <a:prstGeom prst="straightConnector1">
            <a:avLst/>
          </a:prstGeom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Gleichschenkliges Dreieck 33"/>
          <p:cNvSpPr/>
          <p:nvPr/>
        </p:nvSpPr>
        <p:spPr>
          <a:xfrm rot="19636592">
            <a:off x="4732513" y="2522250"/>
            <a:ext cx="259492" cy="278027"/>
          </a:xfrm>
          <a:prstGeom prst="triangl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/>
          <p:cNvSpPr/>
          <p:nvPr/>
        </p:nvSpPr>
        <p:spPr>
          <a:xfrm>
            <a:off x="884913" y="4089015"/>
            <a:ext cx="2014152" cy="2224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dirty="0" smtClean="0">
                <a:solidFill>
                  <a:schemeClr val="tx2"/>
                </a:solidFill>
              </a:rPr>
              <a:t>Turtle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1009461" y="4537094"/>
            <a:ext cx="1538113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step</a:t>
            </a:r>
            <a:r>
              <a:rPr lang="de-DE" sz="1400" dirty="0" smtClean="0"/>
              <a:t>()</a:t>
            </a:r>
          </a:p>
          <a:p>
            <a:r>
              <a:rPr lang="de-DE" sz="1400" dirty="0" smtClean="0"/>
              <a:t>…</a:t>
            </a:r>
          </a:p>
          <a:p>
            <a:r>
              <a:rPr lang="de-DE" sz="1400" dirty="0" err="1" smtClean="0"/>
              <a:t>onTopCollision</a:t>
            </a:r>
            <a:endParaRPr lang="de-DE" sz="1400" dirty="0" smtClean="0"/>
          </a:p>
          <a:p>
            <a:r>
              <a:rPr lang="de-DE" sz="1400" dirty="0" err="1" smtClean="0"/>
              <a:t>onBottomCollision</a:t>
            </a:r>
            <a:endParaRPr lang="de-DE" sz="1400" dirty="0" smtClean="0"/>
          </a:p>
          <a:p>
            <a:r>
              <a:rPr lang="de-DE" sz="1400" dirty="0" err="1" smtClean="0"/>
              <a:t>onLeftCollision</a:t>
            </a:r>
            <a:endParaRPr lang="de-DE" sz="1400" dirty="0" smtClean="0"/>
          </a:p>
          <a:p>
            <a:r>
              <a:rPr lang="de-DE" sz="1400" dirty="0" err="1" smtClean="0"/>
              <a:t>onRightCollision</a:t>
            </a:r>
            <a:endParaRPr lang="de-DE" sz="1400" dirty="0" smtClean="0"/>
          </a:p>
          <a:p>
            <a:r>
              <a:rPr lang="de-DE" sz="1400" dirty="0" smtClean="0"/>
              <a:t>….</a:t>
            </a:r>
            <a:endParaRPr lang="de-DE" sz="1400" dirty="0"/>
          </a:p>
        </p:txBody>
      </p:sp>
      <p:sp>
        <p:nvSpPr>
          <p:cNvPr id="42" name="Rechteck 41"/>
          <p:cNvSpPr/>
          <p:nvPr/>
        </p:nvSpPr>
        <p:spPr>
          <a:xfrm>
            <a:off x="3427842" y="4093282"/>
            <a:ext cx="2014152" cy="2224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dirty="0" err="1" smtClean="0">
                <a:solidFill>
                  <a:schemeClr val="tx2"/>
                </a:solidFill>
              </a:rPr>
              <a:t>Cat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3552390" y="4541361"/>
            <a:ext cx="1538113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step</a:t>
            </a:r>
            <a:r>
              <a:rPr lang="de-DE" sz="1400" dirty="0" smtClean="0"/>
              <a:t>()</a:t>
            </a:r>
          </a:p>
          <a:p>
            <a:r>
              <a:rPr lang="de-DE" sz="1400" dirty="0" smtClean="0"/>
              <a:t>…</a:t>
            </a:r>
          </a:p>
          <a:p>
            <a:r>
              <a:rPr lang="de-DE" sz="1400" dirty="0" err="1" smtClean="0"/>
              <a:t>onTopCollision</a:t>
            </a:r>
            <a:endParaRPr lang="de-DE" sz="1400" dirty="0" smtClean="0"/>
          </a:p>
          <a:p>
            <a:r>
              <a:rPr lang="de-DE" sz="1400" dirty="0" err="1" smtClean="0"/>
              <a:t>onBottomCollision</a:t>
            </a:r>
            <a:endParaRPr lang="de-DE" sz="1400" dirty="0" smtClean="0"/>
          </a:p>
          <a:p>
            <a:r>
              <a:rPr lang="de-DE" sz="1400" dirty="0" err="1" smtClean="0"/>
              <a:t>onLeftCollision</a:t>
            </a:r>
            <a:endParaRPr lang="de-DE" sz="1400" dirty="0" smtClean="0"/>
          </a:p>
          <a:p>
            <a:r>
              <a:rPr lang="de-DE" sz="1400" dirty="0" err="1" smtClean="0"/>
              <a:t>onRightCollision</a:t>
            </a:r>
            <a:endParaRPr lang="de-DE" sz="1400" dirty="0" smtClean="0"/>
          </a:p>
          <a:p>
            <a:r>
              <a:rPr lang="de-DE" sz="1400" dirty="0" smtClean="0"/>
              <a:t>….</a:t>
            </a:r>
            <a:endParaRPr lang="de-DE" sz="1400" dirty="0"/>
          </a:p>
        </p:txBody>
      </p:sp>
      <p:sp>
        <p:nvSpPr>
          <p:cNvPr id="44" name="Rechteck 43"/>
          <p:cNvSpPr/>
          <p:nvPr/>
        </p:nvSpPr>
        <p:spPr>
          <a:xfrm>
            <a:off x="5991105" y="4075671"/>
            <a:ext cx="2014152" cy="2224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dirty="0" smtClean="0">
                <a:solidFill>
                  <a:schemeClr val="tx2"/>
                </a:solidFill>
              </a:rPr>
              <a:t>Dog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6115653" y="4523750"/>
            <a:ext cx="1538113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step</a:t>
            </a:r>
            <a:r>
              <a:rPr lang="de-DE" sz="1400" dirty="0" smtClean="0"/>
              <a:t>()</a:t>
            </a:r>
          </a:p>
          <a:p>
            <a:r>
              <a:rPr lang="de-DE" sz="1400" dirty="0" smtClean="0"/>
              <a:t>…</a:t>
            </a:r>
          </a:p>
          <a:p>
            <a:r>
              <a:rPr lang="de-DE" sz="1400" dirty="0" err="1" smtClean="0"/>
              <a:t>onTopCollision</a:t>
            </a:r>
            <a:endParaRPr lang="de-DE" sz="1400" dirty="0" smtClean="0"/>
          </a:p>
          <a:p>
            <a:r>
              <a:rPr lang="de-DE" sz="1400" dirty="0" err="1" smtClean="0"/>
              <a:t>onBottomCollision</a:t>
            </a:r>
            <a:endParaRPr lang="de-DE" sz="1400" dirty="0" smtClean="0"/>
          </a:p>
          <a:p>
            <a:r>
              <a:rPr lang="de-DE" sz="1400" dirty="0" err="1" smtClean="0"/>
              <a:t>onLeftCollision</a:t>
            </a:r>
            <a:endParaRPr lang="de-DE" sz="1400" dirty="0" smtClean="0"/>
          </a:p>
          <a:p>
            <a:r>
              <a:rPr lang="de-DE" sz="1400" dirty="0" err="1" smtClean="0"/>
              <a:t>onRightCollision</a:t>
            </a:r>
            <a:endParaRPr lang="de-DE" sz="1400" dirty="0" smtClean="0"/>
          </a:p>
          <a:p>
            <a:r>
              <a:rPr lang="de-DE" sz="1400" dirty="0" smtClean="0"/>
              <a:t>….</a:t>
            </a:r>
            <a:endParaRPr lang="de-DE" sz="1400" dirty="0"/>
          </a:p>
        </p:txBody>
      </p:sp>
      <p:sp>
        <p:nvSpPr>
          <p:cNvPr id="2" name="Textfeld 1"/>
          <p:cNvSpPr txBox="1"/>
          <p:nvPr/>
        </p:nvSpPr>
        <p:spPr>
          <a:xfrm>
            <a:off x="86497" y="80319"/>
            <a:ext cx="971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VORHER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89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/>
        </p:nvSpPr>
        <p:spPr>
          <a:xfrm>
            <a:off x="51828" y="1365834"/>
            <a:ext cx="2014152" cy="22979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mtClean="0">
                <a:solidFill>
                  <a:schemeClr val="tx2"/>
                </a:solidFill>
              </a:rPr>
              <a:t>Sprite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4136787" y="384401"/>
            <a:ext cx="2014152" cy="12796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400" i="1" dirty="0" smtClean="0">
                <a:solidFill>
                  <a:schemeClr val="tx2"/>
                </a:solidFill>
              </a:rPr>
              <a:t>&lt;&lt;Interface&gt;&gt;</a:t>
            </a:r>
          </a:p>
          <a:p>
            <a:pPr algn="ctr"/>
            <a:r>
              <a:rPr lang="de-DE" sz="1400" i="1" dirty="0" err="1" smtClean="0">
                <a:solidFill>
                  <a:schemeClr val="tx2"/>
                </a:solidFill>
              </a:rPr>
              <a:t>StepStrategy</a:t>
            </a:r>
            <a:endParaRPr lang="de-DE" sz="1400" i="1" dirty="0">
              <a:solidFill>
                <a:schemeClr val="tx2"/>
              </a:solidFill>
            </a:endParaRPr>
          </a:p>
        </p:txBody>
      </p:sp>
      <p:cxnSp>
        <p:nvCxnSpPr>
          <p:cNvPr id="22" name="Gerader Verbinder 21"/>
          <p:cNvCxnSpPr/>
          <p:nvPr/>
        </p:nvCxnSpPr>
        <p:spPr>
          <a:xfrm>
            <a:off x="4136787" y="882438"/>
            <a:ext cx="201415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4150117" y="897144"/>
            <a:ext cx="8435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i="1" dirty="0" err="1"/>
              <a:t>v</a:t>
            </a:r>
            <a:r>
              <a:rPr lang="de-DE" sz="1200" i="1" dirty="0" err="1" smtClean="0"/>
              <a:t>oid</a:t>
            </a:r>
            <a:r>
              <a:rPr lang="de-DE" sz="1200" i="1" dirty="0" smtClean="0"/>
              <a:t> </a:t>
            </a:r>
            <a:r>
              <a:rPr lang="de-DE" sz="1200" i="1" dirty="0" err="1" smtClean="0"/>
              <a:t>step</a:t>
            </a:r>
            <a:r>
              <a:rPr lang="de-DE" sz="1200" i="1" dirty="0" smtClean="0"/>
              <a:t>()</a:t>
            </a:r>
            <a:endParaRPr lang="de-DE" sz="1200" i="1" dirty="0"/>
          </a:p>
        </p:txBody>
      </p:sp>
      <p:grpSp>
        <p:nvGrpSpPr>
          <p:cNvPr id="24" name="Gruppieren 23"/>
          <p:cNvGrpSpPr/>
          <p:nvPr/>
        </p:nvGrpSpPr>
        <p:grpSpPr>
          <a:xfrm rot="1871396">
            <a:off x="1905881" y="2779133"/>
            <a:ext cx="2318112" cy="228033"/>
            <a:chOff x="2316892" y="1127553"/>
            <a:chExt cx="2160373" cy="108123"/>
          </a:xfrm>
        </p:grpSpPr>
        <p:cxnSp>
          <p:nvCxnSpPr>
            <p:cNvPr id="25" name="Gerade Verbindung mit Pfeil 24"/>
            <p:cNvCxnSpPr/>
            <p:nvPr/>
          </p:nvCxnSpPr>
          <p:spPr>
            <a:xfrm>
              <a:off x="2588741" y="1178527"/>
              <a:ext cx="1888524" cy="7722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aute 25"/>
            <p:cNvSpPr/>
            <p:nvPr/>
          </p:nvSpPr>
          <p:spPr>
            <a:xfrm>
              <a:off x="2316892" y="1127553"/>
              <a:ext cx="284205" cy="108123"/>
            </a:xfrm>
            <a:prstGeom prst="diamond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7" name="Rechteck 26"/>
          <p:cNvSpPr/>
          <p:nvPr/>
        </p:nvSpPr>
        <p:spPr>
          <a:xfrm>
            <a:off x="3469842" y="2099405"/>
            <a:ext cx="1257647" cy="4860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600" i="1" dirty="0" err="1" smtClean="0">
                <a:solidFill>
                  <a:schemeClr val="tx2"/>
                </a:solidFill>
              </a:rPr>
              <a:t>StepWithFrequentRotations</a:t>
            </a:r>
            <a:endParaRPr lang="de-DE" sz="600" i="1" dirty="0">
              <a:solidFill>
                <a:schemeClr val="tx2"/>
              </a:solidFill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4833715" y="2095205"/>
            <a:ext cx="1089454" cy="4902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600" i="1" dirty="0" err="1" smtClean="0">
                <a:solidFill>
                  <a:schemeClr val="tx2"/>
                </a:solidFill>
              </a:rPr>
              <a:t>StepTowardsTargetPosition</a:t>
            </a:r>
            <a:endParaRPr lang="de-DE" sz="600" i="1" dirty="0">
              <a:solidFill>
                <a:schemeClr val="tx2"/>
              </a:solidFill>
            </a:endParaRPr>
          </a:p>
        </p:txBody>
      </p:sp>
      <p:cxnSp>
        <p:nvCxnSpPr>
          <p:cNvPr id="39" name="Gerader Verbinder 38"/>
          <p:cNvCxnSpPr/>
          <p:nvPr/>
        </p:nvCxnSpPr>
        <p:spPr>
          <a:xfrm>
            <a:off x="49403" y="1729902"/>
            <a:ext cx="201415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feld 39"/>
          <p:cNvSpPr txBox="1"/>
          <p:nvPr/>
        </p:nvSpPr>
        <p:spPr>
          <a:xfrm>
            <a:off x="3584751" y="2340310"/>
            <a:ext cx="53572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 err="1" smtClean="0"/>
              <a:t>void</a:t>
            </a:r>
            <a:r>
              <a:rPr lang="de-DE" sz="600" dirty="0" smtClean="0"/>
              <a:t> </a:t>
            </a:r>
            <a:r>
              <a:rPr lang="de-DE" sz="600" dirty="0" err="1" smtClean="0"/>
              <a:t>step</a:t>
            </a:r>
            <a:r>
              <a:rPr lang="de-DE" sz="600" dirty="0"/>
              <a:t> </a:t>
            </a:r>
            <a:r>
              <a:rPr lang="de-DE" sz="600" dirty="0" smtClean="0"/>
              <a:t>()</a:t>
            </a:r>
            <a:endParaRPr lang="de-DE" sz="600" dirty="0"/>
          </a:p>
        </p:txBody>
      </p:sp>
      <p:sp>
        <p:nvSpPr>
          <p:cNvPr id="41" name="Rechteck 40"/>
          <p:cNvSpPr/>
          <p:nvPr/>
        </p:nvSpPr>
        <p:spPr>
          <a:xfrm>
            <a:off x="6057701" y="2095205"/>
            <a:ext cx="1223710" cy="4902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600" i="1" dirty="0" err="1" smtClean="0">
                <a:solidFill>
                  <a:schemeClr val="tx2"/>
                </a:solidFill>
              </a:rPr>
              <a:t>StepTowardsC</a:t>
            </a:r>
            <a:endParaRPr lang="de-DE" sz="600" i="1" dirty="0">
              <a:solidFill>
                <a:schemeClr val="tx2"/>
              </a:solidFill>
            </a:endParaRPr>
          </a:p>
        </p:txBody>
      </p:sp>
      <p:cxnSp>
        <p:nvCxnSpPr>
          <p:cNvPr id="48" name="Gerade Verbindung mit Pfeil 47"/>
          <p:cNvCxnSpPr/>
          <p:nvPr/>
        </p:nvCxnSpPr>
        <p:spPr>
          <a:xfrm flipV="1">
            <a:off x="4173824" y="1771304"/>
            <a:ext cx="419409" cy="323901"/>
          </a:xfrm>
          <a:prstGeom prst="straightConnector1">
            <a:avLst/>
          </a:prstGeom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Gleichschenkliges Dreieck 48"/>
          <p:cNvSpPr/>
          <p:nvPr/>
        </p:nvSpPr>
        <p:spPr>
          <a:xfrm rot="2511147">
            <a:off x="4554580" y="1658619"/>
            <a:ext cx="172364" cy="142566"/>
          </a:xfrm>
          <a:prstGeom prst="triangl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5" name="Gerader Verbinder 14"/>
          <p:cNvCxnSpPr>
            <a:stCxn id="27" idx="1"/>
            <a:endCxn id="27" idx="3"/>
          </p:cNvCxnSpPr>
          <p:nvPr/>
        </p:nvCxnSpPr>
        <p:spPr>
          <a:xfrm>
            <a:off x="3469842" y="2342411"/>
            <a:ext cx="12576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/>
          <p:cNvCxnSpPr>
            <a:stCxn id="38" idx="1"/>
            <a:endCxn id="38" idx="3"/>
          </p:cNvCxnSpPr>
          <p:nvPr/>
        </p:nvCxnSpPr>
        <p:spPr>
          <a:xfrm>
            <a:off x="4833715" y="2340311"/>
            <a:ext cx="10894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r Verbinder 53"/>
          <p:cNvCxnSpPr>
            <a:stCxn id="41" idx="1"/>
            <a:endCxn id="41" idx="3"/>
          </p:cNvCxnSpPr>
          <p:nvPr/>
        </p:nvCxnSpPr>
        <p:spPr>
          <a:xfrm>
            <a:off x="6057701" y="2340311"/>
            <a:ext cx="12237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feld 75"/>
          <p:cNvSpPr txBox="1"/>
          <p:nvPr/>
        </p:nvSpPr>
        <p:spPr>
          <a:xfrm>
            <a:off x="6038992" y="2352544"/>
            <a:ext cx="53572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 err="1" smtClean="0"/>
              <a:t>void</a:t>
            </a:r>
            <a:r>
              <a:rPr lang="de-DE" sz="600" dirty="0" smtClean="0"/>
              <a:t> </a:t>
            </a:r>
            <a:r>
              <a:rPr lang="de-DE" sz="600" dirty="0" err="1" smtClean="0"/>
              <a:t>step</a:t>
            </a:r>
            <a:r>
              <a:rPr lang="de-DE" sz="600" dirty="0"/>
              <a:t> </a:t>
            </a:r>
            <a:r>
              <a:rPr lang="de-DE" sz="600" dirty="0" smtClean="0"/>
              <a:t>()</a:t>
            </a:r>
            <a:endParaRPr lang="de-DE" sz="600" dirty="0"/>
          </a:p>
        </p:txBody>
      </p:sp>
      <p:sp>
        <p:nvSpPr>
          <p:cNvPr id="77" name="Textfeld 76"/>
          <p:cNvSpPr txBox="1"/>
          <p:nvPr/>
        </p:nvSpPr>
        <p:spPr>
          <a:xfrm>
            <a:off x="4833715" y="2354262"/>
            <a:ext cx="53572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 err="1" smtClean="0"/>
              <a:t>void</a:t>
            </a:r>
            <a:r>
              <a:rPr lang="de-DE" sz="600" dirty="0" smtClean="0"/>
              <a:t> </a:t>
            </a:r>
            <a:r>
              <a:rPr lang="de-DE" sz="600" dirty="0" err="1" smtClean="0"/>
              <a:t>step</a:t>
            </a:r>
            <a:r>
              <a:rPr lang="de-DE" sz="600" dirty="0"/>
              <a:t> </a:t>
            </a:r>
            <a:r>
              <a:rPr lang="de-DE" sz="600" dirty="0" smtClean="0"/>
              <a:t>()</a:t>
            </a:r>
            <a:endParaRPr lang="de-DE" sz="600" dirty="0"/>
          </a:p>
        </p:txBody>
      </p:sp>
      <p:cxnSp>
        <p:nvCxnSpPr>
          <p:cNvPr id="78" name="Gerade Verbindung mit Pfeil 77"/>
          <p:cNvCxnSpPr/>
          <p:nvPr/>
        </p:nvCxnSpPr>
        <p:spPr>
          <a:xfrm flipV="1">
            <a:off x="5273063" y="1824043"/>
            <a:ext cx="1689" cy="245105"/>
          </a:xfrm>
          <a:prstGeom prst="straightConnector1">
            <a:avLst/>
          </a:prstGeom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Gleichschenkliges Dreieck 78"/>
          <p:cNvSpPr/>
          <p:nvPr/>
        </p:nvSpPr>
        <p:spPr>
          <a:xfrm>
            <a:off x="5188566" y="1666646"/>
            <a:ext cx="170682" cy="161079"/>
          </a:xfrm>
          <a:prstGeom prst="triangl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2" name="Gleichschenkliges Dreieck 81"/>
          <p:cNvSpPr/>
          <p:nvPr/>
        </p:nvSpPr>
        <p:spPr>
          <a:xfrm rot="19928292">
            <a:off x="5807470" y="1653268"/>
            <a:ext cx="221819" cy="182242"/>
          </a:xfrm>
          <a:prstGeom prst="triangl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84" name="Gerade Verbindung mit Pfeil 83"/>
          <p:cNvCxnSpPr/>
          <p:nvPr/>
        </p:nvCxnSpPr>
        <p:spPr>
          <a:xfrm flipH="1" flipV="1">
            <a:off x="5954582" y="1824043"/>
            <a:ext cx="258434" cy="252469"/>
          </a:xfrm>
          <a:prstGeom prst="straightConnector1">
            <a:avLst/>
          </a:prstGeom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hteck 88"/>
          <p:cNvSpPr/>
          <p:nvPr/>
        </p:nvSpPr>
        <p:spPr>
          <a:xfrm>
            <a:off x="4043549" y="3323804"/>
            <a:ext cx="2014152" cy="15893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400" i="1" dirty="0" smtClean="0">
                <a:solidFill>
                  <a:schemeClr val="tx2"/>
                </a:solidFill>
              </a:rPr>
              <a:t>&lt;&lt;Interface&gt;&gt;</a:t>
            </a:r>
          </a:p>
          <a:p>
            <a:pPr algn="ctr"/>
            <a:r>
              <a:rPr lang="de-DE" sz="1400" i="1" dirty="0" err="1" smtClean="0">
                <a:solidFill>
                  <a:schemeClr val="tx2"/>
                </a:solidFill>
              </a:rPr>
              <a:t>OnCollistionStrategy</a:t>
            </a:r>
            <a:endParaRPr lang="de-DE" sz="1400" i="1" dirty="0">
              <a:solidFill>
                <a:schemeClr val="tx2"/>
              </a:solidFill>
            </a:endParaRPr>
          </a:p>
        </p:txBody>
      </p:sp>
      <p:cxnSp>
        <p:nvCxnSpPr>
          <p:cNvPr id="90" name="Gerader Verbinder 89"/>
          <p:cNvCxnSpPr/>
          <p:nvPr/>
        </p:nvCxnSpPr>
        <p:spPr>
          <a:xfrm>
            <a:off x="4043549" y="3821842"/>
            <a:ext cx="201415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feld 90"/>
          <p:cNvSpPr txBox="1"/>
          <p:nvPr/>
        </p:nvSpPr>
        <p:spPr>
          <a:xfrm>
            <a:off x="4056879" y="3836548"/>
            <a:ext cx="13431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/>
              <a:t>onTopCollision</a:t>
            </a:r>
            <a:endParaRPr lang="de-DE" sz="1200" dirty="0" smtClean="0"/>
          </a:p>
          <a:p>
            <a:r>
              <a:rPr lang="de-DE" sz="1200" dirty="0" err="1" smtClean="0"/>
              <a:t>onBottomCollision</a:t>
            </a:r>
            <a:endParaRPr lang="de-DE" sz="1200" dirty="0" smtClean="0"/>
          </a:p>
          <a:p>
            <a:r>
              <a:rPr lang="de-DE" sz="1200" dirty="0" err="1" smtClean="0"/>
              <a:t>onLeftCollision</a:t>
            </a:r>
            <a:endParaRPr lang="de-DE" sz="1200" dirty="0" smtClean="0"/>
          </a:p>
          <a:p>
            <a:r>
              <a:rPr lang="de-DE" sz="1200" dirty="0" err="1" smtClean="0"/>
              <a:t>onRightCollision</a:t>
            </a:r>
            <a:endParaRPr lang="de-DE" sz="1200" dirty="0" smtClean="0"/>
          </a:p>
        </p:txBody>
      </p:sp>
      <p:sp>
        <p:nvSpPr>
          <p:cNvPr id="92" name="Rechteck 91"/>
          <p:cNvSpPr/>
          <p:nvPr/>
        </p:nvSpPr>
        <p:spPr>
          <a:xfrm>
            <a:off x="3376604" y="5341549"/>
            <a:ext cx="1257647" cy="12252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100" i="1" dirty="0" err="1" smtClean="0">
                <a:solidFill>
                  <a:schemeClr val="tx2"/>
                </a:solidFill>
              </a:rPr>
              <a:t>OnCollisionRepeat</a:t>
            </a:r>
            <a:endParaRPr lang="de-DE" sz="1100" i="1" dirty="0">
              <a:solidFill>
                <a:schemeClr val="tx2"/>
              </a:solidFill>
            </a:endParaRPr>
          </a:p>
        </p:txBody>
      </p:sp>
      <p:sp>
        <p:nvSpPr>
          <p:cNvPr id="93" name="Rechteck 92"/>
          <p:cNvSpPr/>
          <p:nvPr/>
        </p:nvSpPr>
        <p:spPr>
          <a:xfrm>
            <a:off x="4740477" y="5337349"/>
            <a:ext cx="1089454" cy="12294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800" i="1" dirty="0" smtClean="0">
                <a:solidFill>
                  <a:schemeClr val="tx2"/>
                </a:solidFill>
              </a:rPr>
              <a:t>OnCollisionRotate180</a:t>
            </a:r>
            <a:endParaRPr lang="de-DE" sz="800" i="1" dirty="0">
              <a:solidFill>
                <a:schemeClr val="tx2"/>
              </a:solidFill>
            </a:endParaRPr>
          </a:p>
        </p:txBody>
      </p:sp>
      <p:sp>
        <p:nvSpPr>
          <p:cNvPr id="94" name="Textfeld 93"/>
          <p:cNvSpPr txBox="1"/>
          <p:nvPr/>
        </p:nvSpPr>
        <p:spPr>
          <a:xfrm>
            <a:off x="3421405" y="5616087"/>
            <a:ext cx="1107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 smtClean="0"/>
              <a:t>onTopCollision</a:t>
            </a:r>
            <a:endParaRPr lang="de-DE" sz="800" dirty="0" smtClean="0"/>
          </a:p>
          <a:p>
            <a:r>
              <a:rPr lang="de-DE" sz="800" dirty="0" err="1" smtClean="0"/>
              <a:t>onBottomCollision</a:t>
            </a:r>
            <a:endParaRPr lang="de-DE" sz="800" dirty="0" smtClean="0"/>
          </a:p>
          <a:p>
            <a:r>
              <a:rPr lang="de-DE" sz="800" dirty="0" err="1" smtClean="0"/>
              <a:t>onLeftCollision</a:t>
            </a:r>
            <a:endParaRPr lang="de-DE" sz="800" dirty="0" smtClean="0"/>
          </a:p>
          <a:p>
            <a:r>
              <a:rPr lang="de-DE" sz="800" dirty="0" err="1" smtClean="0"/>
              <a:t>onRightCollision</a:t>
            </a:r>
            <a:endParaRPr lang="de-DE" sz="800" dirty="0" smtClean="0"/>
          </a:p>
        </p:txBody>
      </p:sp>
      <p:sp>
        <p:nvSpPr>
          <p:cNvPr id="95" name="Rechteck 94"/>
          <p:cNvSpPr/>
          <p:nvPr/>
        </p:nvSpPr>
        <p:spPr>
          <a:xfrm>
            <a:off x="5964463" y="5337349"/>
            <a:ext cx="1223710" cy="12294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100" i="1" dirty="0" err="1" smtClean="0">
                <a:solidFill>
                  <a:schemeClr val="tx2"/>
                </a:solidFill>
              </a:rPr>
              <a:t>OnCollisionCenter</a:t>
            </a:r>
            <a:endParaRPr lang="de-DE" sz="1100" i="1" dirty="0">
              <a:solidFill>
                <a:schemeClr val="tx2"/>
              </a:solidFill>
            </a:endParaRPr>
          </a:p>
        </p:txBody>
      </p:sp>
      <p:cxnSp>
        <p:nvCxnSpPr>
          <p:cNvPr id="96" name="Gerade Verbindung mit Pfeil 95"/>
          <p:cNvCxnSpPr/>
          <p:nvPr/>
        </p:nvCxnSpPr>
        <p:spPr>
          <a:xfrm flipV="1">
            <a:off x="4080586" y="5013448"/>
            <a:ext cx="419409" cy="323901"/>
          </a:xfrm>
          <a:prstGeom prst="straightConnector1">
            <a:avLst/>
          </a:prstGeom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Gleichschenkliges Dreieck 96"/>
          <p:cNvSpPr/>
          <p:nvPr/>
        </p:nvSpPr>
        <p:spPr>
          <a:xfrm rot="2511147">
            <a:off x="4461342" y="4900763"/>
            <a:ext cx="172364" cy="142566"/>
          </a:xfrm>
          <a:prstGeom prst="triangl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8" name="Gerader Verbinder 97"/>
          <p:cNvCxnSpPr/>
          <p:nvPr/>
        </p:nvCxnSpPr>
        <p:spPr>
          <a:xfrm>
            <a:off x="3376604" y="5582454"/>
            <a:ext cx="12576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Gerader Verbinder 98"/>
          <p:cNvCxnSpPr/>
          <p:nvPr/>
        </p:nvCxnSpPr>
        <p:spPr>
          <a:xfrm>
            <a:off x="4737205" y="5594688"/>
            <a:ext cx="10894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Gerader Verbinder 99"/>
          <p:cNvCxnSpPr/>
          <p:nvPr/>
        </p:nvCxnSpPr>
        <p:spPr>
          <a:xfrm>
            <a:off x="5964463" y="5594688"/>
            <a:ext cx="12237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feld 100"/>
          <p:cNvSpPr txBox="1"/>
          <p:nvPr/>
        </p:nvSpPr>
        <p:spPr>
          <a:xfrm>
            <a:off x="5945754" y="5594688"/>
            <a:ext cx="1054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 err="1" smtClean="0"/>
              <a:t>void</a:t>
            </a:r>
            <a:r>
              <a:rPr lang="de-DE" sz="600" dirty="0" smtClean="0"/>
              <a:t> </a:t>
            </a:r>
            <a:r>
              <a:rPr lang="de-DE" sz="800" dirty="0" err="1" smtClean="0"/>
              <a:t>onTopCollision</a:t>
            </a:r>
            <a:endParaRPr lang="de-DE" sz="800" dirty="0" smtClean="0"/>
          </a:p>
          <a:p>
            <a:r>
              <a:rPr lang="de-DE" sz="800" dirty="0" err="1" smtClean="0"/>
              <a:t>onBottomCollision</a:t>
            </a:r>
            <a:endParaRPr lang="de-DE" sz="800" dirty="0" smtClean="0"/>
          </a:p>
          <a:p>
            <a:r>
              <a:rPr lang="de-DE" sz="800" dirty="0" err="1" smtClean="0"/>
              <a:t>onLeftCollision</a:t>
            </a:r>
            <a:endParaRPr lang="de-DE" sz="800" dirty="0" smtClean="0"/>
          </a:p>
          <a:p>
            <a:r>
              <a:rPr lang="de-DE" sz="800" dirty="0" err="1" smtClean="0"/>
              <a:t>onRightCollision</a:t>
            </a:r>
            <a:endParaRPr lang="de-DE" sz="800" dirty="0" smtClean="0"/>
          </a:p>
        </p:txBody>
      </p:sp>
      <p:sp>
        <p:nvSpPr>
          <p:cNvPr id="102" name="Textfeld 101"/>
          <p:cNvSpPr txBox="1"/>
          <p:nvPr/>
        </p:nvSpPr>
        <p:spPr>
          <a:xfrm>
            <a:off x="4740477" y="5596406"/>
            <a:ext cx="9621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 smtClean="0"/>
              <a:t>onTopCollision</a:t>
            </a:r>
            <a:endParaRPr lang="de-DE" sz="800" dirty="0" smtClean="0"/>
          </a:p>
          <a:p>
            <a:r>
              <a:rPr lang="de-DE" sz="800" dirty="0" err="1" smtClean="0"/>
              <a:t>onBottomCollision</a:t>
            </a:r>
            <a:endParaRPr lang="de-DE" sz="800" dirty="0" smtClean="0"/>
          </a:p>
          <a:p>
            <a:r>
              <a:rPr lang="de-DE" sz="800" dirty="0" err="1" smtClean="0"/>
              <a:t>onLeftCollision</a:t>
            </a:r>
            <a:endParaRPr lang="de-DE" sz="800" dirty="0" smtClean="0"/>
          </a:p>
          <a:p>
            <a:r>
              <a:rPr lang="de-DE" sz="800" dirty="0" err="1" smtClean="0"/>
              <a:t>onRightCollision</a:t>
            </a:r>
            <a:endParaRPr lang="de-DE" sz="800" dirty="0" smtClean="0"/>
          </a:p>
        </p:txBody>
      </p:sp>
      <p:cxnSp>
        <p:nvCxnSpPr>
          <p:cNvPr id="103" name="Gerade Verbindung mit Pfeil 102"/>
          <p:cNvCxnSpPr/>
          <p:nvPr/>
        </p:nvCxnSpPr>
        <p:spPr>
          <a:xfrm flipV="1">
            <a:off x="5179825" y="5066187"/>
            <a:ext cx="1689" cy="245105"/>
          </a:xfrm>
          <a:prstGeom prst="straightConnector1">
            <a:avLst/>
          </a:prstGeom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Gleichschenkliges Dreieck 103"/>
          <p:cNvSpPr/>
          <p:nvPr/>
        </p:nvSpPr>
        <p:spPr>
          <a:xfrm>
            <a:off x="5095328" y="4908790"/>
            <a:ext cx="170682" cy="161079"/>
          </a:xfrm>
          <a:prstGeom prst="triangl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5" name="Gleichschenkliges Dreieck 104"/>
          <p:cNvSpPr/>
          <p:nvPr/>
        </p:nvSpPr>
        <p:spPr>
          <a:xfrm rot="19928292">
            <a:off x="5714232" y="4895412"/>
            <a:ext cx="221819" cy="182242"/>
          </a:xfrm>
          <a:prstGeom prst="triangl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6" name="Gerade Verbindung mit Pfeil 105"/>
          <p:cNvCxnSpPr/>
          <p:nvPr/>
        </p:nvCxnSpPr>
        <p:spPr>
          <a:xfrm flipH="1" flipV="1">
            <a:off x="5861344" y="5066187"/>
            <a:ext cx="258434" cy="252469"/>
          </a:xfrm>
          <a:prstGeom prst="straightConnector1">
            <a:avLst/>
          </a:prstGeom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uppieren 57"/>
          <p:cNvGrpSpPr/>
          <p:nvPr/>
        </p:nvGrpSpPr>
        <p:grpSpPr>
          <a:xfrm rot="20423468">
            <a:off x="2005528" y="1357169"/>
            <a:ext cx="2192617" cy="166059"/>
            <a:chOff x="2316892" y="1127553"/>
            <a:chExt cx="2160373" cy="108123"/>
          </a:xfrm>
        </p:grpSpPr>
        <p:cxnSp>
          <p:nvCxnSpPr>
            <p:cNvPr id="59" name="Gerade Verbindung mit Pfeil 58"/>
            <p:cNvCxnSpPr/>
            <p:nvPr/>
          </p:nvCxnSpPr>
          <p:spPr>
            <a:xfrm>
              <a:off x="2588741" y="1178527"/>
              <a:ext cx="1888524" cy="7722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aute 59"/>
            <p:cNvSpPr/>
            <p:nvPr/>
          </p:nvSpPr>
          <p:spPr>
            <a:xfrm>
              <a:off x="2316892" y="1127553"/>
              <a:ext cx="284205" cy="108123"/>
            </a:xfrm>
            <a:prstGeom prst="diamond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8" name="Textfeld 7"/>
          <p:cNvSpPr txBox="1"/>
          <p:nvPr/>
        </p:nvSpPr>
        <p:spPr>
          <a:xfrm rot="20395405">
            <a:off x="2331308" y="1227333"/>
            <a:ext cx="9621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/>
              <a:t>stepStrategy</a:t>
            </a:r>
            <a:endParaRPr lang="de-DE" sz="1200" dirty="0"/>
          </a:p>
        </p:txBody>
      </p:sp>
      <p:sp>
        <p:nvSpPr>
          <p:cNvPr id="65" name="Textfeld 64"/>
          <p:cNvSpPr txBox="1"/>
          <p:nvPr/>
        </p:nvSpPr>
        <p:spPr>
          <a:xfrm rot="1954451">
            <a:off x="2304279" y="2545361"/>
            <a:ext cx="1206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/>
              <a:t>collisionStrategy</a:t>
            </a:r>
            <a:endParaRPr lang="de-DE" sz="1200" dirty="0"/>
          </a:p>
        </p:txBody>
      </p:sp>
      <p:sp>
        <p:nvSpPr>
          <p:cNvPr id="9" name="Textfeld 8"/>
          <p:cNvSpPr txBox="1"/>
          <p:nvPr/>
        </p:nvSpPr>
        <p:spPr>
          <a:xfrm>
            <a:off x="114636" y="1840501"/>
            <a:ext cx="352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….</a:t>
            </a:r>
          </a:p>
          <a:p>
            <a:endParaRPr lang="de-DE" sz="1400" dirty="0"/>
          </a:p>
        </p:txBody>
      </p:sp>
      <p:sp>
        <p:nvSpPr>
          <p:cNvPr id="2" name="Textfeld 1"/>
          <p:cNvSpPr txBox="1"/>
          <p:nvPr/>
        </p:nvSpPr>
        <p:spPr>
          <a:xfrm>
            <a:off x="114636" y="117389"/>
            <a:ext cx="1114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6"/>
                </a:solidFill>
              </a:rPr>
              <a:t>NACHHER</a:t>
            </a:r>
            <a:endParaRPr lang="de-DE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91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21123"/>
          </a:xfrm>
        </p:spPr>
        <p:txBody>
          <a:bodyPr/>
          <a:lstStyle/>
          <a:p>
            <a:r>
              <a:rPr lang="de-DE" b="1" dirty="0" smtClean="0"/>
              <a:t>Strategie-Muster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275749"/>
            <a:ext cx="7886700" cy="4884094"/>
          </a:xfrm>
        </p:spPr>
        <p:txBody>
          <a:bodyPr>
            <a:normAutofit/>
          </a:bodyPr>
          <a:lstStyle/>
          <a:p>
            <a:r>
              <a:rPr lang="de-DE" dirty="0" smtClean="0"/>
              <a:t>Definiert eine Familie von Algorithmen</a:t>
            </a:r>
          </a:p>
          <a:p>
            <a:r>
              <a:rPr lang="de-DE" dirty="0" smtClean="0"/>
              <a:t>Kapselt die einzelnen Algorithmen</a:t>
            </a:r>
            <a:r>
              <a:rPr lang="de-DE" dirty="0"/>
              <a:t> </a:t>
            </a:r>
            <a:r>
              <a:rPr lang="de-DE" dirty="0" smtClean="0"/>
              <a:t>und macht sie untereinander austauschbar</a:t>
            </a:r>
          </a:p>
          <a:p>
            <a:r>
              <a:rPr lang="de-DE" dirty="0" smtClean="0"/>
              <a:t>Eine Strategie ermöglicht die Variation unterschiedlicher Vorgehensweisen (Algorithmen) unabhängig von Client-Code</a:t>
            </a:r>
          </a:p>
          <a:p>
            <a:r>
              <a:rPr lang="de-DE" dirty="0" smtClean="0"/>
              <a:t>Ermöglicht die Nutzung verschiedener </a:t>
            </a:r>
            <a:r>
              <a:rPr lang="de-DE" dirty="0"/>
              <a:t>Varianten der gleichen </a:t>
            </a:r>
            <a:r>
              <a:rPr lang="de-DE" dirty="0" err="1" smtClean="0"/>
              <a:t>Algorithmusfamilie</a:t>
            </a:r>
            <a:r>
              <a:rPr lang="de-DE" dirty="0" smtClean="0"/>
              <a:t>, z.B.</a:t>
            </a:r>
          </a:p>
          <a:p>
            <a:pPr lvl="1"/>
            <a:r>
              <a:rPr lang="de-DE" dirty="0" smtClean="0"/>
              <a:t>Bewegungsstrategien</a:t>
            </a:r>
          </a:p>
          <a:p>
            <a:pPr lvl="1"/>
            <a:r>
              <a:rPr lang="de-DE" dirty="0" smtClean="0"/>
              <a:t>Analysen</a:t>
            </a:r>
          </a:p>
          <a:p>
            <a:pPr lvl="1"/>
            <a:r>
              <a:rPr lang="de-DE" dirty="0" smtClean="0"/>
              <a:t>Sortieren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275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5017" y="155061"/>
            <a:ext cx="7886700" cy="821123"/>
          </a:xfrm>
        </p:spPr>
        <p:txBody>
          <a:bodyPr/>
          <a:lstStyle/>
          <a:p>
            <a:r>
              <a:rPr lang="de-DE" dirty="0" smtClean="0"/>
              <a:t>Anwendungskontext &amp; </a:t>
            </a:r>
            <a:r>
              <a:rPr lang="de-DE" dirty="0" smtClean="0">
                <a:solidFill>
                  <a:srgbClr val="FF0000"/>
                </a:solidFill>
              </a:rPr>
              <a:t>Forces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427" y="1186249"/>
            <a:ext cx="9008076" cy="5508112"/>
          </a:xfrm>
        </p:spPr>
        <p:txBody>
          <a:bodyPr>
            <a:normAutofit fontScale="85000" lnSpcReduction="10000"/>
          </a:bodyPr>
          <a:lstStyle/>
          <a:p>
            <a:r>
              <a:rPr lang="de-DE" dirty="0"/>
              <a:t>Verschiedene Klassen, die sich nur in einem Verhalten unterscheiden</a:t>
            </a:r>
          </a:p>
          <a:p>
            <a:r>
              <a:rPr lang="de-DE" dirty="0"/>
              <a:t>Erzeugt man für jede Variation eines Algorithmus eine neue Unterklasse, führt dies schnell zu einer </a:t>
            </a:r>
            <a:r>
              <a:rPr lang="de-DE" dirty="0">
                <a:solidFill>
                  <a:srgbClr val="FF0000"/>
                </a:solidFill>
              </a:rPr>
              <a:t>Klassenexplosion</a:t>
            </a:r>
          </a:p>
          <a:p>
            <a:r>
              <a:rPr lang="de-DE" dirty="0"/>
              <a:t>Verschiedene Klassen benötigen oft die selben Algorithmen, legt man das Verhalten für jede Klasse fest führt dies zu </a:t>
            </a:r>
            <a:r>
              <a:rPr lang="de-DE" dirty="0">
                <a:solidFill>
                  <a:srgbClr val="FF0000"/>
                </a:solidFill>
              </a:rPr>
              <a:t>Codeduplizierung</a:t>
            </a:r>
          </a:p>
          <a:p>
            <a:r>
              <a:rPr lang="de-DE" dirty="0" smtClean="0"/>
              <a:t>Wenn alle Berechnungsformen in einer Klasse zusammengefasst werden, wird diese </a:t>
            </a:r>
            <a:r>
              <a:rPr lang="de-DE" dirty="0" smtClean="0">
                <a:solidFill>
                  <a:srgbClr val="FF0000"/>
                </a:solidFill>
              </a:rPr>
              <a:t>schwer </a:t>
            </a:r>
            <a:r>
              <a:rPr lang="de-DE" dirty="0" err="1" smtClean="0">
                <a:solidFill>
                  <a:srgbClr val="FF0000"/>
                </a:solidFill>
              </a:rPr>
              <a:t>wartbar</a:t>
            </a:r>
            <a:r>
              <a:rPr lang="de-DE" dirty="0" smtClean="0">
                <a:solidFill>
                  <a:srgbClr val="FF0000"/>
                </a:solidFill>
              </a:rPr>
              <a:t>, zu groß und unflexibel</a:t>
            </a:r>
          </a:p>
          <a:p>
            <a:r>
              <a:rPr lang="de-DE" dirty="0" smtClean="0"/>
              <a:t>Änderungen </a:t>
            </a:r>
            <a:r>
              <a:rPr lang="de-DE" dirty="0"/>
              <a:t>an der Oberklasse haben Auswirkungen auf alle Unterklassen, dies führt zu teils </a:t>
            </a:r>
            <a:r>
              <a:rPr lang="de-DE" dirty="0">
                <a:solidFill>
                  <a:srgbClr val="FF0000"/>
                </a:solidFill>
              </a:rPr>
              <a:t>unerwünschten</a:t>
            </a:r>
            <a:r>
              <a:rPr lang="de-DE" dirty="0"/>
              <a:t> </a:t>
            </a:r>
            <a:r>
              <a:rPr lang="de-DE" dirty="0" smtClean="0">
                <a:solidFill>
                  <a:srgbClr val="FF0000"/>
                </a:solidFill>
              </a:rPr>
              <a:t>Abhängigkeiten</a:t>
            </a:r>
          </a:p>
          <a:p>
            <a:r>
              <a:rPr lang="de-DE" dirty="0" smtClean="0"/>
              <a:t>Konfigurierbarkeit: </a:t>
            </a:r>
          </a:p>
          <a:p>
            <a:pPr lvl="1"/>
            <a:r>
              <a:rPr lang="de-DE" dirty="0" smtClean="0"/>
              <a:t>Je nach Situation </a:t>
            </a:r>
            <a:r>
              <a:rPr lang="de-DE" dirty="0" smtClean="0">
                <a:solidFill>
                  <a:srgbClr val="FF0000"/>
                </a:solidFill>
              </a:rPr>
              <a:t>müssen Algorithmen ausgetauscht oder neue ergänzt</a:t>
            </a:r>
            <a:r>
              <a:rPr lang="de-DE" dirty="0" smtClean="0"/>
              <a:t> werden</a:t>
            </a:r>
          </a:p>
          <a:p>
            <a:pPr lvl="1"/>
            <a:r>
              <a:rPr lang="de-DE" dirty="0" smtClean="0"/>
              <a:t>Bei Vererbung lässt sich Verhalten nur zur Kompilierzeit festlegen, und </a:t>
            </a:r>
            <a:r>
              <a:rPr lang="de-DE" dirty="0" smtClean="0">
                <a:solidFill>
                  <a:srgbClr val="FF0000"/>
                </a:solidFill>
              </a:rPr>
              <a:t>kann nicht zur Laufzeit konfiguriert werden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Vermeidung komplexer Mehrfachverzweigung</a:t>
            </a:r>
            <a:r>
              <a:rPr lang="de-DE" dirty="0" smtClean="0"/>
              <a:t>, </a:t>
            </a:r>
            <a:r>
              <a:rPr lang="de-DE" dirty="0"/>
              <a:t>die von</a:t>
            </a:r>
            <a:br>
              <a:rPr lang="de-DE" dirty="0"/>
            </a:br>
            <a:r>
              <a:rPr lang="de-DE" dirty="0"/>
              <a:t>einem bestimmten Zustand abhängen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791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07171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Konsequenzen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49" y="1047148"/>
            <a:ext cx="8472101" cy="5810851"/>
          </a:xfrm>
        </p:spPr>
        <p:txBody>
          <a:bodyPr>
            <a:normAutofit/>
          </a:bodyPr>
          <a:lstStyle/>
          <a:p>
            <a:r>
              <a:rPr lang="de-DE" dirty="0" smtClean="0">
                <a:solidFill>
                  <a:schemeClr val="accent6"/>
                </a:solidFill>
              </a:rPr>
              <a:t>Definiert eine Familie von Algorithmen oder Verhalten</a:t>
            </a:r>
          </a:p>
          <a:p>
            <a:r>
              <a:rPr lang="de-DE" dirty="0" smtClean="0">
                <a:solidFill>
                  <a:schemeClr val="accent6"/>
                </a:solidFill>
              </a:rPr>
              <a:t>Alternative zur Unterklassenbildung durch Delegation</a:t>
            </a:r>
          </a:p>
          <a:p>
            <a:pPr lvl="1"/>
            <a:r>
              <a:rPr lang="de-DE" dirty="0" err="1" smtClean="0">
                <a:solidFill>
                  <a:schemeClr val="accent6"/>
                </a:solidFill>
              </a:rPr>
              <a:t>Spezialierung</a:t>
            </a:r>
            <a:r>
              <a:rPr lang="de-DE" dirty="0" smtClean="0">
                <a:solidFill>
                  <a:schemeClr val="accent6"/>
                </a:solidFill>
              </a:rPr>
              <a:t> des Kontexts durch Delegation statt Unterklassen</a:t>
            </a:r>
          </a:p>
          <a:p>
            <a:pPr lvl="1"/>
            <a:r>
              <a:rPr lang="de-DE" dirty="0" smtClean="0">
                <a:solidFill>
                  <a:schemeClr val="accent6"/>
                </a:solidFill>
              </a:rPr>
              <a:t>Viele Konfigurationen durch Kombinationen möglich</a:t>
            </a:r>
          </a:p>
          <a:p>
            <a:pPr lvl="1"/>
            <a:r>
              <a:rPr lang="de-DE" dirty="0" smtClean="0">
                <a:solidFill>
                  <a:schemeClr val="accent6"/>
                </a:solidFill>
              </a:rPr>
              <a:t>Verhalten kann dynamisch ausgetauscht werden</a:t>
            </a:r>
          </a:p>
          <a:p>
            <a:r>
              <a:rPr lang="de-DE" dirty="0" smtClean="0">
                <a:solidFill>
                  <a:schemeClr val="accent6"/>
                </a:solidFill>
              </a:rPr>
              <a:t>Vermeidung von Mehrfachverzweigungen</a:t>
            </a:r>
          </a:p>
          <a:p>
            <a:r>
              <a:rPr lang="de-DE" dirty="0" smtClean="0">
                <a:solidFill>
                  <a:schemeClr val="accent6"/>
                </a:solidFill>
              </a:rPr>
              <a:t>Ermöglicht alternative Implementierungen desselben Verhaltens (z.B. Laufzeit vs. Sicherheit)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948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07171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Konsequenzen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49" y="1047148"/>
            <a:ext cx="8472101" cy="5810851"/>
          </a:xfrm>
        </p:spPr>
        <p:txBody>
          <a:bodyPr>
            <a:norm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Klienten müssen die verschiedenen Strategien kennen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Overhead an Kommunikation zwischen</a:t>
            </a:r>
            <a:br>
              <a:rPr lang="de-DE" dirty="0" smtClean="0">
                <a:solidFill>
                  <a:srgbClr val="FF0000"/>
                </a:solidFill>
              </a:rPr>
            </a:br>
            <a:r>
              <a:rPr lang="de-DE" dirty="0" smtClean="0">
                <a:solidFill>
                  <a:srgbClr val="FF0000"/>
                </a:solidFill>
              </a:rPr>
              <a:t>Strategie und Kontext</a:t>
            </a:r>
          </a:p>
          <a:p>
            <a:pPr lvl="1"/>
            <a:r>
              <a:rPr lang="de-DE" dirty="0" smtClean="0">
                <a:solidFill>
                  <a:srgbClr val="FF0000"/>
                </a:solidFill>
              </a:rPr>
              <a:t>Informationen müssen an die Strategie weitergereicht werden</a:t>
            </a:r>
          </a:p>
          <a:p>
            <a:pPr lvl="1"/>
            <a:r>
              <a:rPr lang="de-DE" dirty="0" smtClean="0">
                <a:solidFill>
                  <a:srgbClr val="FF0000"/>
                </a:solidFill>
              </a:rPr>
              <a:t>Informationen werden oft gar nicht genutzt</a:t>
            </a:r>
          </a:p>
          <a:p>
            <a:pPr lvl="1"/>
            <a:r>
              <a:rPr lang="de-DE" dirty="0" smtClean="0">
                <a:solidFill>
                  <a:srgbClr val="FF0000"/>
                </a:solidFill>
              </a:rPr>
              <a:t>Bricht eventuell die Kapselung auf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Erhöhte Anzahl von Objekten zur Laufzeit</a:t>
            </a:r>
          </a:p>
          <a:p>
            <a:pPr lvl="1"/>
            <a:endParaRPr lang="de-DE" dirty="0" smtClean="0">
              <a:solidFill>
                <a:srgbClr val="FF0000"/>
              </a:solidFill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243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7"/>
            <a:ext cx="7886700" cy="1325563"/>
          </a:xfrm>
        </p:spPr>
        <p:txBody>
          <a:bodyPr/>
          <a:lstStyle/>
          <a:p>
            <a:pPr eaLnBrk="1" hangingPunct="1"/>
            <a:r>
              <a:rPr lang="de-DE" altLang="de-DE" b="1" dirty="0" smtClean="0">
                <a:solidFill>
                  <a:schemeClr val="accent1">
                    <a:lumMod val="50000"/>
                  </a:schemeClr>
                </a:solidFill>
              </a:rPr>
              <a:t>Überblick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4525963"/>
          </a:xfrm>
        </p:spPr>
        <p:txBody>
          <a:bodyPr/>
          <a:lstStyle/>
          <a:p>
            <a:pPr eaLnBrk="1" hangingPunct="1"/>
            <a:r>
              <a:rPr lang="de-DE" altLang="de-DE" dirty="0" smtClean="0"/>
              <a:t>Was sind Muster?</a:t>
            </a:r>
          </a:p>
          <a:p>
            <a:pPr eaLnBrk="1" hangingPunct="1"/>
            <a:r>
              <a:rPr lang="de-DE" altLang="de-DE" dirty="0" smtClean="0"/>
              <a:t>Beispielanwendung mit folgenden Mustern:</a:t>
            </a:r>
          </a:p>
          <a:p>
            <a:pPr lvl="1" eaLnBrk="1" hangingPunct="1"/>
            <a:r>
              <a:rPr lang="de-DE" altLang="de-DE" dirty="0" smtClean="0"/>
              <a:t>Strategie</a:t>
            </a:r>
          </a:p>
          <a:p>
            <a:pPr lvl="1" eaLnBrk="1" hangingPunct="1"/>
            <a:r>
              <a:rPr lang="de-DE" altLang="de-DE" dirty="0" err="1" smtClean="0"/>
              <a:t>Dekorierer</a:t>
            </a:r>
            <a:endParaRPr lang="de-DE" altLang="de-DE" dirty="0" smtClean="0"/>
          </a:p>
          <a:p>
            <a:pPr lvl="1" eaLnBrk="1" hangingPunct="1"/>
            <a:r>
              <a:rPr lang="de-DE" altLang="de-DE" dirty="0" smtClean="0"/>
              <a:t>Abstrakte Fabrik</a:t>
            </a:r>
          </a:p>
          <a:p>
            <a:pPr eaLnBrk="1" hangingPunct="1"/>
            <a:r>
              <a:rPr lang="de-DE" altLang="de-DE" dirty="0" smtClean="0"/>
              <a:t>Etwas Mustertheorie</a:t>
            </a:r>
          </a:p>
          <a:p>
            <a:pPr eaLnBrk="1" hangingPunct="1"/>
            <a:r>
              <a:rPr lang="de-DE" altLang="de-DE" dirty="0" smtClean="0"/>
              <a:t>Weitere Anwendungsfelder von Mustern</a:t>
            </a:r>
          </a:p>
        </p:txBody>
      </p:sp>
    </p:spTree>
    <p:extLst>
      <p:ext uri="{BB962C8B-B14F-4D97-AF65-F5344CB8AC3E}">
        <p14:creationId xmlns:p14="http://schemas.microsoft.com/office/powerpoint/2010/main" val="56925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22269"/>
          </a:xfrm>
        </p:spPr>
        <p:txBody>
          <a:bodyPr/>
          <a:lstStyle/>
          <a:p>
            <a:r>
              <a:rPr lang="de-DE" dirty="0" smtClean="0"/>
              <a:t>Weitere Beispiele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207787"/>
            <a:ext cx="7886700" cy="4351338"/>
          </a:xfrm>
        </p:spPr>
        <p:txBody>
          <a:bodyPr/>
          <a:lstStyle/>
          <a:p>
            <a:r>
              <a:rPr lang="de-DE" dirty="0" smtClean="0"/>
              <a:t>Unterschiedliches </a:t>
            </a:r>
            <a:r>
              <a:rPr lang="de-DE" dirty="0" err="1" smtClean="0"/>
              <a:t>Vehalten</a:t>
            </a:r>
            <a:r>
              <a:rPr lang="de-DE" dirty="0" smtClean="0"/>
              <a:t> Spielfiguren</a:t>
            </a:r>
          </a:p>
          <a:p>
            <a:r>
              <a:rPr lang="de-DE" dirty="0" smtClean="0"/>
              <a:t>Unterschiedliche Reaktion auf Eingaben</a:t>
            </a:r>
          </a:p>
          <a:p>
            <a:r>
              <a:rPr lang="de-DE" dirty="0" smtClean="0"/>
              <a:t>Unterschiedliche Arbeitsmodi </a:t>
            </a:r>
          </a:p>
          <a:p>
            <a:r>
              <a:rPr lang="de-DE" dirty="0" smtClean="0"/>
              <a:t>Austausch von Algorithmen für</a:t>
            </a:r>
          </a:p>
          <a:p>
            <a:pPr lvl="1"/>
            <a:r>
              <a:rPr lang="de-DE" dirty="0" smtClean="0"/>
              <a:t>Sortieren</a:t>
            </a:r>
          </a:p>
          <a:p>
            <a:pPr lvl="1"/>
            <a:r>
              <a:rPr lang="de-DE" dirty="0" smtClean="0"/>
              <a:t>Statistiken</a:t>
            </a:r>
          </a:p>
          <a:p>
            <a:pPr lvl="1"/>
            <a:r>
              <a:rPr lang="de-DE" dirty="0" smtClean="0"/>
              <a:t>Textanalyse</a:t>
            </a:r>
          </a:p>
          <a:p>
            <a:r>
              <a:rPr lang="de-DE" dirty="0" smtClean="0"/>
              <a:t>Nutzung verschiedener Speichermodelle</a:t>
            </a:r>
          </a:p>
          <a:p>
            <a:r>
              <a:rPr lang="de-DE" dirty="0" smtClean="0"/>
              <a:t>Validierungsstrategien für Dateneingabe</a:t>
            </a:r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974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095675"/>
          </a:xfrm>
        </p:spPr>
        <p:txBody>
          <a:bodyPr>
            <a:normAutofit/>
          </a:bodyPr>
          <a:lstStyle/>
          <a:p>
            <a:r>
              <a:rPr lang="de-DE" dirty="0" err="1" smtClean="0"/>
              <a:t>Decorator</a:t>
            </a:r>
            <a:r>
              <a:rPr lang="de-DE" dirty="0" smtClean="0"/>
              <a:t> Pattern</a:t>
            </a:r>
            <a:endParaRPr lang="de-DE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628650" y="2792626"/>
            <a:ext cx="7886700" cy="2717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Ermöglicht das dynamische Hinzufügen zusätzlicher Funktionalität zu einer Komponente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32867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1435441" y="349708"/>
            <a:ext cx="2014152" cy="11059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i="1" dirty="0" smtClean="0">
                <a:solidFill>
                  <a:schemeClr val="tx2"/>
                </a:solidFill>
              </a:rPr>
              <a:t>Komponente</a:t>
            </a:r>
            <a:endParaRPr lang="de-DE" i="1" dirty="0">
              <a:solidFill>
                <a:schemeClr val="tx2"/>
              </a:solidFill>
            </a:endParaRPr>
          </a:p>
        </p:txBody>
      </p:sp>
      <p:cxnSp>
        <p:nvCxnSpPr>
          <p:cNvPr id="8" name="Gerader Verbinder 7"/>
          <p:cNvCxnSpPr/>
          <p:nvPr/>
        </p:nvCxnSpPr>
        <p:spPr>
          <a:xfrm>
            <a:off x="1431324" y="766119"/>
            <a:ext cx="201415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1449543" y="840496"/>
            <a:ext cx="9078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Operation()</a:t>
            </a:r>
            <a:endParaRPr lang="de-DE" sz="1200"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86497" y="1435331"/>
            <a:ext cx="2370438" cy="2201674"/>
            <a:chOff x="86497" y="1435331"/>
            <a:chExt cx="2370438" cy="2201674"/>
          </a:xfrm>
        </p:grpSpPr>
        <p:sp>
          <p:nvSpPr>
            <p:cNvPr id="20" name="Rechteck 19"/>
            <p:cNvSpPr/>
            <p:nvPr/>
          </p:nvSpPr>
          <p:spPr>
            <a:xfrm>
              <a:off x="86497" y="2531074"/>
              <a:ext cx="2370438" cy="110593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e-DE" dirty="0" err="1" smtClean="0">
                  <a:solidFill>
                    <a:schemeClr val="tx2"/>
                  </a:solidFill>
                </a:rPr>
                <a:t>KonkreteKomponente</a:t>
              </a:r>
              <a:endParaRPr lang="de-DE" dirty="0">
                <a:solidFill>
                  <a:schemeClr val="tx2"/>
                </a:solidFill>
              </a:endParaRPr>
            </a:p>
          </p:txBody>
        </p:sp>
        <p:cxnSp>
          <p:nvCxnSpPr>
            <p:cNvPr id="21" name="Gerader Verbinder 20"/>
            <p:cNvCxnSpPr/>
            <p:nvPr/>
          </p:nvCxnSpPr>
          <p:spPr>
            <a:xfrm>
              <a:off x="86497" y="2938846"/>
              <a:ext cx="2370438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feld 21"/>
            <p:cNvSpPr txBox="1"/>
            <p:nvPr/>
          </p:nvSpPr>
          <p:spPr>
            <a:xfrm>
              <a:off x="149209" y="3000782"/>
              <a:ext cx="9078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/>
                <a:t>Operation()</a:t>
              </a:r>
              <a:endParaRPr lang="de-DE" sz="1200" dirty="0"/>
            </a:p>
          </p:txBody>
        </p:sp>
        <p:cxnSp>
          <p:nvCxnSpPr>
            <p:cNvPr id="38" name="Gerade Verbindung mit Pfeil 37"/>
            <p:cNvCxnSpPr>
              <a:stCxn id="20" idx="0"/>
              <a:endCxn id="39" idx="3"/>
            </p:cNvCxnSpPr>
            <p:nvPr/>
          </p:nvCxnSpPr>
          <p:spPr>
            <a:xfrm flipV="1">
              <a:off x="1271716" y="1685475"/>
              <a:ext cx="850134" cy="845599"/>
            </a:xfrm>
            <a:prstGeom prst="straightConnector1">
              <a:avLst/>
            </a:prstGeom>
            <a:ln w="1905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Gleichschenkliges Dreieck 38"/>
            <p:cNvSpPr/>
            <p:nvPr/>
          </p:nvSpPr>
          <p:spPr>
            <a:xfrm rot="2215510">
              <a:off x="2075619" y="1435331"/>
              <a:ext cx="259492" cy="278027"/>
            </a:xfrm>
            <a:prstGeom prst="triangl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" name="Gruppieren 3"/>
          <p:cNvGrpSpPr/>
          <p:nvPr/>
        </p:nvGrpSpPr>
        <p:grpSpPr>
          <a:xfrm>
            <a:off x="2555610" y="1452496"/>
            <a:ext cx="2350022" cy="2184509"/>
            <a:chOff x="2555610" y="1452496"/>
            <a:chExt cx="2350022" cy="2184509"/>
          </a:xfrm>
        </p:grpSpPr>
        <p:sp>
          <p:nvSpPr>
            <p:cNvPr id="23" name="Rechteck 22"/>
            <p:cNvSpPr/>
            <p:nvPr/>
          </p:nvSpPr>
          <p:spPr>
            <a:xfrm>
              <a:off x="2726724" y="2531074"/>
              <a:ext cx="2178908" cy="110593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e-DE" i="1" dirty="0" err="1" smtClean="0">
                  <a:solidFill>
                    <a:schemeClr val="tx2"/>
                  </a:solidFill>
                </a:rPr>
                <a:t>Dekorierer</a:t>
              </a:r>
              <a:endParaRPr lang="de-DE" i="1" dirty="0">
                <a:solidFill>
                  <a:schemeClr val="tx2"/>
                </a:solidFill>
              </a:endParaRPr>
            </a:p>
          </p:txBody>
        </p:sp>
        <p:cxnSp>
          <p:nvCxnSpPr>
            <p:cNvPr id="24" name="Gerader Verbinder 23"/>
            <p:cNvCxnSpPr/>
            <p:nvPr/>
          </p:nvCxnSpPr>
          <p:spPr>
            <a:xfrm>
              <a:off x="2726724" y="2938846"/>
              <a:ext cx="2178908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feld 24"/>
            <p:cNvSpPr txBox="1"/>
            <p:nvPr/>
          </p:nvSpPr>
          <p:spPr>
            <a:xfrm>
              <a:off x="2726724" y="3006808"/>
              <a:ext cx="9078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/>
                <a:t>Operation()</a:t>
              </a:r>
              <a:endParaRPr lang="de-DE" sz="1200" dirty="0"/>
            </a:p>
          </p:txBody>
        </p:sp>
        <p:cxnSp>
          <p:nvCxnSpPr>
            <p:cNvPr id="40" name="Gerade Verbindung mit Pfeil 39"/>
            <p:cNvCxnSpPr>
              <a:stCxn id="23" idx="0"/>
              <a:endCxn id="41" idx="3"/>
            </p:cNvCxnSpPr>
            <p:nvPr/>
          </p:nvCxnSpPr>
          <p:spPr>
            <a:xfrm flipH="1" flipV="1">
              <a:off x="2773075" y="1699352"/>
              <a:ext cx="1043103" cy="831722"/>
            </a:xfrm>
            <a:prstGeom prst="straightConnector1">
              <a:avLst/>
            </a:prstGeom>
            <a:ln w="1905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Gleichschenkliges Dreieck 40"/>
            <p:cNvSpPr/>
            <p:nvPr/>
          </p:nvSpPr>
          <p:spPr>
            <a:xfrm rot="19252509">
              <a:off x="2555610" y="1452496"/>
              <a:ext cx="259492" cy="278027"/>
            </a:xfrm>
            <a:prstGeom prst="triangl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" name="Gruppieren 4"/>
          <p:cNvGrpSpPr/>
          <p:nvPr/>
        </p:nvGrpSpPr>
        <p:grpSpPr>
          <a:xfrm>
            <a:off x="3501546" y="488092"/>
            <a:ext cx="3582994" cy="2310714"/>
            <a:chOff x="3501546" y="488092"/>
            <a:chExt cx="3582994" cy="2310714"/>
          </a:xfrm>
        </p:grpSpPr>
        <p:cxnSp>
          <p:nvCxnSpPr>
            <p:cNvPr id="12" name="Gerade Verbindung mit Pfeil 11"/>
            <p:cNvCxnSpPr/>
            <p:nvPr/>
          </p:nvCxnSpPr>
          <p:spPr>
            <a:xfrm>
              <a:off x="5177481" y="2741657"/>
              <a:ext cx="1888524" cy="7722"/>
            </a:xfrm>
            <a:prstGeom prst="straightConnector1">
              <a:avLst/>
            </a:prstGeom>
            <a:ln w="1905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aute 12"/>
            <p:cNvSpPr/>
            <p:nvPr/>
          </p:nvSpPr>
          <p:spPr>
            <a:xfrm>
              <a:off x="4905632" y="2690683"/>
              <a:ext cx="284205" cy="108123"/>
            </a:xfrm>
            <a:prstGeom prst="diamond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" name="Textfeld 47"/>
            <p:cNvSpPr txBox="1"/>
            <p:nvPr/>
          </p:nvSpPr>
          <p:spPr>
            <a:xfrm>
              <a:off x="5270377" y="2372325"/>
              <a:ext cx="13777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/>
                <a:t>komponente</a:t>
              </a:r>
              <a:endParaRPr lang="de-DE" dirty="0"/>
            </a:p>
          </p:txBody>
        </p:sp>
        <p:cxnSp>
          <p:nvCxnSpPr>
            <p:cNvPr id="52" name="Gerade Verbindung mit Pfeil 51"/>
            <p:cNvCxnSpPr/>
            <p:nvPr/>
          </p:nvCxnSpPr>
          <p:spPr>
            <a:xfrm flipV="1">
              <a:off x="7066005" y="488092"/>
              <a:ext cx="18535" cy="2261287"/>
            </a:xfrm>
            <a:prstGeom prst="straightConnector1">
              <a:avLst/>
            </a:prstGeom>
            <a:ln w="1905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mit Pfeil 52"/>
            <p:cNvCxnSpPr/>
            <p:nvPr/>
          </p:nvCxnSpPr>
          <p:spPr>
            <a:xfrm>
              <a:off x="3501546" y="488092"/>
              <a:ext cx="3582994" cy="3861"/>
            </a:xfrm>
            <a:prstGeom prst="straightConnector1">
              <a:avLst/>
            </a:prstGeom>
            <a:ln w="19050">
              <a:solidFill>
                <a:schemeClr val="tx2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uppieren 8"/>
          <p:cNvGrpSpPr/>
          <p:nvPr/>
        </p:nvGrpSpPr>
        <p:grpSpPr>
          <a:xfrm>
            <a:off x="3583850" y="3079350"/>
            <a:ext cx="5277263" cy="500207"/>
            <a:chOff x="3583850" y="3079350"/>
            <a:chExt cx="5277263" cy="500207"/>
          </a:xfrm>
        </p:grpSpPr>
        <p:sp>
          <p:nvSpPr>
            <p:cNvPr id="54" name="Gefaltete Ecke 53"/>
            <p:cNvSpPr/>
            <p:nvPr/>
          </p:nvSpPr>
          <p:spPr>
            <a:xfrm>
              <a:off x="6561536" y="3079350"/>
              <a:ext cx="2299577" cy="500207"/>
            </a:xfrm>
            <a:prstGeom prst="foldedCorner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e-DE" sz="1200" dirty="0" err="1" smtClean="0">
                  <a:solidFill>
                    <a:schemeClr val="tx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komponente.Operation</a:t>
              </a:r>
              <a:r>
                <a:rPr lang="de-DE" sz="1200" dirty="0" smtClean="0">
                  <a:solidFill>
                    <a:schemeClr val="tx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()</a:t>
              </a:r>
              <a:endParaRPr lang="de-DE" sz="12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56" name="Gerader Verbinder 55"/>
            <p:cNvCxnSpPr/>
            <p:nvPr/>
          </p:nvCxnSpPr>
          <p:spPr>
            <a:xfrm flipH="1" flipV="1">
              <a:off x="3583850" y="3158215"/>
              <a:ext cx="2977686" cy="20677"/>
            </a:xfrm>
            <a:prstGeom prst="line">
              <a:avLst/>
            </a:prstGeom>
            <a:ln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pieren 13"/>
          <p:cNvGrpSpPr/>
          <p:nvPr/>
        </p:nvGrpSpPr>
        <p:grpSpPr>
          <a:xfrm>
            <a:off x="1761445" y="3626906"/>
            <a:ext cx="4627605" cy="2201674"/>
            <a:chOff x="1761445" y="3626906"/>
            <a:chExt cx="4627605" cy="2201674"/>
          </a:xfrm>
        </p:grpSpPr>
        <p:sp>
          <p:nvSpPr>
            <p:cNvPr id="37" name="Rechteck 36"/>
            <p:cNvSpPr/>
            <p:nvPr/>
          </p:nvSpPr>
          <p:spPr>
            <a:xfrm>
              <a:off x="1761445" y="4722649"/>
              <a:ext cx="2178908" cy="110593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e-DE" sz="1700" dirty="0" err="1" smtClean="0">
                  <a:solidFill>
                    <a:schemeClr val="tx2"/>
                  </a:solidFill>
                </a:rPr>
                <a:t>KonkreterDekoriererA</a:t>
              </a:r>
              <a:endParaRPr lang="de-DE" sz="1700" dirty="0">
                <a:solidFill>
                  <a:schemeClr val="tx2"/>
                </a:solidFill>
              </a:endParaRPr>
            </a:p>
          </p:txBody>
        </p:sp>
        <p:cxnSp>
          <p:nvCxnSpPr>
            <p:cNvPr id="42" name="Gerader Verbinder 41"/>
            <p:cNvCxnSpPr/>
            <p:nvPr/>
          </p:nvCxnSpPr>
          <p:spPr>
            <a:xfrm>
              <a:off x="1761445" y="5130421"/>
              <a:ext cx="2178908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feld 42"/>
            <p:cNvSpPr txBox="1"/>
            <p:nvPr/>
          </p:nvSpPr>
          <p:spPr>
            <a:xfrm>
              <a:off x="1761445" y="5198383"/>
              <a:ext cx="9078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/>
                <a:t>Operation()</a:t>
              </a:r>
              <a:endParaRPr lang="de-DE" sz="1200" dirty="0"/>
            </a:p>
          </p:txBody>
        </p:sp>
        <p:sp>
          <p:nvSpPr>
            <p:cNvPr id="44" name="Rechteck 43"/>
            <p:cNvSpPr/>
            <p:nvPr/>
          </p:nvSpPr>
          <p:spPr>
            <a:xfrm>
              <a:off x="4210142" y="4722649"/>
              <a:ext cx="2178908" cy="110593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e-DE" sz="1700" dirty="0" err="1" smtClean="0">
                  <a:solidFill>
                    <a:schemeClr val="tx2"/>
                  </a:solidFill>
                </a:rPr>
                <a:t>KonkreterDekoriererB</a:t>
              </a:r>
              <a:endParaRPr lang="de-DE" sz="1700" i="1" dirty="0">
                <a:solidFill>
                  <a:schemeClr val="tx2"/>
                </a:solidFill>
              </a:endParaRPr>
            </a:p>
          </p:txBody>
        </p:sp>
        <p:cxnSp>
          <p:nvCxnSpPr>
            <p:cNvPr id="45" name="Gerader Verbinder 44"/>
            <p:cNvCxnSpPr/>
            <p:nvPr/>
          </p:nvCxnSpPr>
          <p:spPr>
            <a:xfrm>
              <a:off x="4210142" y="5130421"/>
              <a:ext cx="2014152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feld 45"/>
            <p:cNvSpPr txBox="1"/>
            <p:nvPr/>
          </p:nvSpPr>
          <p:spPr>
            <a:xfrm>
              <a:off x="4210142" y="5198383"/>
              <a:ext cx="15989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/>
                <a:t>Operation()</a:t>
              </a:r>
            </a:p>
            <a:p>
              <a:r>
                <a:rPr lang="de-DE" sz="1200" dirty="0" err="1" smtClean="0"/>
                <a:t>ZusätzlicheOperation</a:t>
              </a:r>
              <a:r>
                <a:rPr lang="de-DE" sz="1200" dirty="0" smtClean="0"/>
                <a:t>()</a:t>
              </a:r>
              <a:endParaRPr lang="de-DE" sz="1200" dirty="0"/>
            </a:p>
          </p:txBody>
        </p:sp>
        <p:cxnSp>
          <p:nvCxnSpPr>
            <p:cNvPr id="47" name="Gerade Verbindung mit Pfeil 46"/>
            <p:cNvCxnSpPr>
              <a:stCxn id="37" idx="0"/>
              <a:endCxn id="49" idx="3"/>
            </p:cNvCxnSpPr>
            <p:nvPr/>
          </p:nvCxnSpPr>
          <p:spPr>
            <a:xfrm flipV="1">
              <a:off x="2850899" y="3877050"/>
              <a:ext cx="754369" cy="845599"/>
            </a:xfrm>
            <a:prstGeom prst="straightConnector1">
              <a:avLst/>
            </a:prstGeom>
            <a:ln w="1905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Gleichschenkliges Dreieck 48"/>
            <p:cNvSpPr/>
            <p:nvPr/>
          </p:nvSpPr>
          <p:spPr>
            <a:xfrm rot="2215510">
              <a:off x="3559037" y="3626906"/>
              <a:ext cx="259492" cy="278027"/>
            </a:xfrm>
            <a:prstGeom prst="triangl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0" name="Gerade Verbindung mit Pfeil 49"/>
            <p:cNvCxnSpPr>
              <a:stCxn id="44" idx="0"/>
              <a:endCxn id="51" idx="3"/>
            </p:cNvCxnSpPr>
            <p:nvPr/>
          </p:nvCxnSpPr>
          <p:spPr>
            <a:xfrm flipH="1" flipV="1">
              <a:off x="4256493" y="3890927"/>
              <a:ext cx="1043103" cy="831722"/>
            </a:xfrm>
            <a:prstGeom prst="straightConnector1">
              <a:avLst/>
            </a:prstGeom>
            <a:ln w="1905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Gleichschenkliges Dreieck 50"/>
            <p:cNvSpPr/>
            <p:nvPr/>
          </p:nvSpPr>
          <p:spPr>
            <a:xfrm rot="19252509">
              <a:off x="4039028" y="3644071"/>
              <a:ext cx="259492" cy="278027"/>
            </a:xfrm>
            <a:prstGeom prst="triangl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1" name="Gruppieren 10"/>
          <p:cNvGrpSpPr/>
          <p:nvPr/>
        </p:nvGrpSpPr>
        <p:grpSpPr>
          <a:xfrm>
            <a:off x="5047734" y="5130421"/>
            <a:ext cx="3813380" cy="726403"/>
            <a:chOff x="5047734" y="5130421"/>
            <a:chExt cx="3813380" cy="726403"/>
          </a:xfrm>
        </p:grpSpPr>
        <p:sp>
          <p:nvSpPr>
            <p:cNvPr id="57" name="Gefaltete Ecke 56"/>
            <p:cNvSpPr/>
            <p:nvPr/>
          </p:nvSpPr>
          <p:spPr>
            <a:xfrm>
              <a:off x="6561536" y="5130421"/>
              <a:ext cx="2299578" cy="726403"/>
            </a:xfrm>
            <a:prstGeom prst="foldedCorner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DE" sz="1200" dirty="0" err="1" smtClean="0">
                  <a:solidFill>
                    <a:schemeClr val="tx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super.Operation</a:t>
              </a:r>
              <a:r>
                <a:rPr lang="de-DE" sz="1200" dirty="0" smtClean="0">
                  <a:solidFill>
                    <a:schemeClr val="tx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()</a:t>
              </a:r>
            </a:p>
            <a:p>
              <a:endParaRPr lang="de-DE" sz="1200" dirty="0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de-DE" sz="1200" dirty="0" err="1" smtClean="0">
                  <a:solidFill>
                    <a:schemeClr val="tx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WeitereOperationen</a:t>
              </a:r>
              <a:r>
                <a:rPr lang="de-DE" sz="1200" dirty="0" smtClean="0">
                  <a:solidFill>
                    <a:schemeClr val="tx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()</a:t>
              </a:r>
              <a:endParaRPr lang="de-DE" sz="12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59" name="Gerader Verbinder 58"/>
            <p:cNvCxnSpPr/>
            <p:nvPr/>
          </p:nvCxnSpPr>
          <p:spPr>
            <a:xfrm flipH="1" flipV="1">
              <a:off x="5047734" y="5365527"/>
              <a:ext cx="1513802" cy="20676"/>
            </a:xfrm>
            <a:prstGeom prst="line">
              <a:avLst/>
            </a:prstGeom>
            <a:ln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feld 14"/>
          <p:cNvSpPr txBox="1"/>
          <p:nvPr/>
        </p:nvSpPr>
        <p:spPr>
          <a:xfrm>
            <a:off x="120153" y="6475636"/>
            <a:ext cx="423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Struktur-Diagramm des </a:t>
            </a:r>
            <a:r>
              <a:rPr lang="de-DE" dirty="0" err="1" smtClean="0"/>
              <a:t>Dekorierer</a:t>
            </a:r>
            <a:r>
              <a:rPr lang="de-DE" dirty="0" smtClean="0"/>
              <a:t> Musters</a:t>
            </a:r>
            <a:endParaRPr lang="de-DE" dirty="0"/>
          </a:p>
        </p:txBody>
      </p:sp>
      <p:grpSp>
        <p:nvGrpSpPr>
          <p:cNvPr id="17" name="Gruppieren 16"/>
          <p:cNvGrpSpPr/>
          <p:nvPr/>
        </p:nvGrpSpPr>
        <p:grpSpPr>
          <a:xfrm>
            <a:off x="1757067" y="5475382"/>
            <a:ext cx="2178732" cy="323165"/>
            <a:chOff x="1757067" y="5475382"/>
            <a:chExt cx="2178732" cy="323165"/>
          </a:xfrm>
        </p:grpSpPr>
        <p:cxnSp>
          <p:nvCxnSpPr>
            <p:cNvPr id="55" name="Gerader Verbinder 54"/>
            <p:cNvCxnSpPr/>
            <p:nvPr/>
          </p:nvCxnSpPr>
          <p:spPr>
            <a:xfrm>
              <a:off x="1761445" y="5475382"/>
              <a:ext cx="2174354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feld 15"/>
            <p:cNvSpPr txBox="1"/>
            <p:nvPr/>
          </p:nvSpPr>
          <p:spPr>
            <a:xfrm>
              <a:off x="1757067" y="5521548"/>
              <a:ext cx="14235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err="1" smtClean="0"/>
                <a:t>ZusätzlicherZustand</a:t>
              </a:r>
              <a:endParaRPr lang="de-D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92735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2127419" y="1004617"/>
            <a:ext cx="2014152" cy="11059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i="1" dirty="0" err="1" smtClean="0">
                <a:solidFill>
                  <a:schemeClr val="tx2"/>
                </a:solidFill>
              </a:rPr>
              <a:t>SpriteInterface</a:t>
            </a:r>
            <a:endParaRPr lang="de-DE" i="1" dirty="0">
              <a:solidFill>
                <a:schemeClr val="tx2"/>
              </a:solidFill>
            </a:endParaRPr>
          </a:p>
        </p:txBody>
      </p:sp>
      <p:cxnSp>
        <p:nvCxnSpPr>
          <p:cNvPr id="8" name="Gerader Verbinder 7"/>
          <p:cNvCxnSpPr/>
          <p:nvPr/>
        </p:nvCxnSpPr>
        <p:spPr>
          <a:xfrm>
            <a:off x="2123302" y="1421028"/>
            <a:ext cx="201415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2141521" y="1495405"/>
            <a:ext cx="543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/>
              <a:t>step</a:t>
            </a:r>
            <a:r>
              <a:rPr lang="de-DE" sz="1200" dirty="0" smtClean="0"/>
              <a:t>()</a:t>
            </a:r>
            <a:endParaRPr lang="de-DE" sz="1200" dirty="0"/>
          </a:p>
        </p:txBody>
      </p:sp>
      <p:cxnSp>
        <p:nvCxnSpPr>
          <p:cNvPr id="12" name="Gerade Verbindung mit Pfeil 11"/>
          <p:cNvCxnSpPr/>
          <p:nvPr/>
        </p:nvCxnSpPr>
        <p:spPr>
          <a:xfrm>
            <a:off x="6657328" y="3402009"/>
            <a:ext cx="1888524" cy="7722"/>
          </a:xfrm>
          <a:prstGeom prst="straightConnector1">
            <a:avLst/>
          </a:prstGeom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aute 12"/>
          <p:cNvSpPr/>
          <p:nvPr/>
        </p:nvSpPr>
        <p:spPr>
          <a:xfrm>
            <a:off x="6385479" y="3351035"/>
            <a:ext cx="284205" cy="108123"/>
          </a:xfrm>
          <a:prstGeom prst="diamond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921857" y="3142385"/>
            <a:ext cx="2370438" cy="11059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dirty="0" err="1" smtClean="0">
                <a:solidFill>
                  <a:schemeClr val="tx2"/>
                </a:solidFill>
              </a:rPr>
              <a:t>SmartSprite</a:t>
            </a:r>
            <a:endParaRPr lang="de-DE" dirty="0">
              <a:solidFill>
                <a:schemeClr val="tx2"/>
              </a:solidFill>
            </a:endParaRPr>
          </a:p>
        </p:txBody>
      </p:sp>
      <p:cxnSp>
        <p:nvCxnSpPr>
          <p:cNvPr id="21" name="Gerader Verbinder 20"/>
          <p:cNvCxnSpPr/>
          <p:nvPr/>
        </p:nvCxnSpPr>
        <p:spPr>
          <a:xfrm>
            <a:off x="921857" y="3550157"/>
            <a:ext cx="237043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984569" y="3612093"/>
            <a:ext cx="543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/>
              <a:t>s</a:t>
            </a:r>
            <a:r>
              <a:rPr lang="de-DE" sz="1200" dirty="0" err="1" smtClean="0"/>
              <a:t>tep</a:t>
            </a:r>
            <a:r>
              <a:rPr lang="de-DE" sz="1200" dirty="0" smtClean="0"/>
              <a:t>()</a:t>
            </a:r>
            <a:endParaRPr lang="de-DE" sz="1200" dirty="0"/>
          </a:p>
        </p:txBody>
      </p:sp>
      <p:sp>
        <p:nvSpPr>
          <p:cNvPr id="23" name="Rechteck 22"/>
          <p:cNvSpPr/>
          <p:nvPr/>
        </p:nvSpPr>
        <p:spPr>
          <a:xfrm>
            <a:off x="4206571" y="3191426"/>
            <a:ext cx="2178908" cy="11059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i="1" dirty="0" err="1" smtClean="0">
                <a:solidFill>
                  <a:schemeClr val="tx2"/>
                </a:solidFill>
              </a:rPr>
              <a:t>SpriteDecorator</a:t>
            </a:r>
            <a:endParaRPr lang="de-DE" i="1" dirty="0">
              <a:solidFill>
                <a:schemeClr val="tx2"/>
              </a:solidFill>
            </a:endParaRPr>
          </a:p>
        </p:txBody>
      </p:sp>
      <p:cxnSp>
        <p:nvCxnSpPr>
          <p:cNvPr id="24" name="Gerader Verbinder 23"/>
          <p:cNvCxnSpPr/>
          <p:nvPr/>
        </p:nvCxnSpPr>
        <p:spPr>
          <a:xfrm>
            <a:off x="4206571" y="3599198"/>
            <a:ext cx="201415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4206571" y="3667160"/>
            <a:ext cx="543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/>
              <a:t>step</a:t>
            </a:r>
            <a:r>
              <a:rPr lang="de-DE" sz="1200" dirty="0" smtClean="0"/>
              <a:t>()</a:t>
            </a:r>
            <a:endParaRPr lang="de-DE" sz="1200" dirty="0"/>
          </a:p>
        </p:txBody>
      </p:sp>
      <p:cxnSp>
        <p:nvCxnSpPr>
          <p:cNvPr id="38" name="Gerade Verbindung mit Pfeil 37"/>
          <p:cNvCxnSpPr>
            <a:stCxn id="20" idx="0"/>
            <a:endCxn id="39" idx="3"/>
          </p:cNvCxnSpPr>
          <p:nvPr/>
        </p:nvCxnSpPr>
        <p:spPr>
          <a:xfrm flipV="1">
            <a:off x="2107076" y="2340384"/>
            <a:ext cx="706752" cy="802001"/>
          </a:xfrm>
          <a:prstGeom prst="straightConnector1">
            <a:avLst/>
          </a:prstGeom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Gleichschenkliges Dreieck 38"/>
          <p:cNvSpPr/>
          <p:nvPr/>
        </p:nvSpPr>
        <p:spPr>
          <a:xfrm rot="2215510">
            <a:off x="2767597" y="2090240"/>
            <a:ext cx="259492" cy="278027"/>
          </a:xfrm>
          <a:prstGeom prst="triangl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0" name="Gerade Verbindung mit Pfeil 39"/>
          <p:cNvCxnSpPr>
            <a:stCxn id="23" idx="0"/>
            <a:endCxn id="41" idx="3"/>
          </p:cNvCxnSpPr>
          <p:nvPr/>
        </p:nvCxnSpPr>
        <p:spPr>
          <a:xfrm flipH="1" flipV="1">
            <a:off x="3465053" y="2354261"/>
            <a:ext cx="1830972" cy="837165"/>
          </a:xfrm>
          <a:prstGeom prst="straightConnector1">
            <a:avLst/>
          </a:prstGeom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Gleichschenkliges Dreieck 40"/>
          <p:cNvSpPr/>
          <p:nvPr/>
        </p:nvSpPr>
        <p:spPr>
          <a:xfrm rot="19252509">
            <a:off x="3247588" y="2107405"/>
            <a:ext cx="259492" cy="278027"/>
          </a:xfrm>
          <a:prstGeom prst="triangl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Textfeld 47"/>
          <p:cNvSpPr txBox="1"/>
          <p:nvPr/>
        </p:nvSpPr>
        <p:spPr>
          <a:xfrm>
            <a:off x="6750224" y="3032677"/>
            <a:ext cx="1685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decoratedSprite</a:t>
            </a:r>
            <a:endParaRPr lang="de-DE" dirty="0"/>
          </a:p>
        </p:txBody>
      </p:sp>
      <p:sp>
        <p:nvSpPr>
          <p:cNvPr id="37" name="Rechteck 36"/>
          <p:cNvSpPr/>
          <p:nvPr/>
        </p:nvSpPr>
        <p:spPr>
          <a:xfrm>
            <a:off x="3241292" y="5383001"/>
            <a:ext cx="2178908" cy="11059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dirty="0" err="1" smtClean="0">
                <a:solidFill>
                  <a:schemeClr val="tx2"/>
                </a:solidFill>
              </a:rPr>
              <a:t>PenDecoration</a:t>
            </a:r>
            <a:endParaRPr lang="de-DE" dirty="0">
              <a:solidFill>
                <a:schemeClr val="tx2"/>
              </a:solidFill>
            </a:endParaRPr>
          </a:p>
        </p:txBody>
      </p:sp>
      <p:cxnSp>
        <p:nvCxnSpPr>
          <p:cNvPr id="42" name="Gerader Verbinder 41"/>
          <p:cNvCxnSpPr/>
          <p:nvPr/>
        </p:nvCxnSpPr>
        <p:spPr>
          <a:xfrm>
            <a:off x="3241292" y="5790773"/>
            <a:ext cx="201415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feld 42"/>
          <p:cNvSpPr txBox="1"/>
          <p:nvPr/>
        </p:nvSpPr>
        <p:spPr>
          <a:xfrm>
            <a:off x="3241292" y="5858735"/>
            <a:ext cx="543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/>
              <a:t>step</a:t>
            </a:r>
            <a:r>
              <a:rPr lang="de-DE" sz="1200" dirty="0" smtClean="0"/>
              <a:t>()</a:t>
            </a:r>
            <a:endParaRPr lang="de-DE" sz="1200" dirty="0"/>
          </a:p>
        </p:txBody>
      </p:sp>
      <p:sp>
        <p:nvSpPr>
          <p:cNvPr id="44" name="Rechteck 43"/>
          <p:cNvSpPr/>
          <p:nvPr/>
        </p:nvSpPr>
        <p:spPr>
          <a:xfrm>
            <a:off x="5689989" y="5383001"/>
            <a:ext cx="2178908" cy="11059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dirty="0" err="1" smtClean="0">
                <a:solidFill>
                  <a:schemeClr val="tx2"/>
                </a:solidFill>
              </a:rPr>
              <a:t>LogDecoration</a:t>
            </a:r>
            <a:endParaRPr lang="de-DE" i="1" dirty="0">
              <a:solidFill>
                <a:schemeClr val="tx2"/>
              </a:solidFill>
            </a:endParaRPr>
          </a:p>
        </p:txBody>
      </p:sp>
      <p:cxnSp>
        <p:nvCxnSpPr>
          <p:cNvPr id="45" name="Gerader Verbinder 44"/>
          <p:cNvCxnSpPr/>
          <p:nvPr/>
        </p:nvCxnSpPr>
        <p:spPr>
          <a:xfrm>
            <a:off x="5689989" y="5790773"/>
            <a:ext cx="201415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feld 45"/>
          <p:cNvSpPr txBox="1"/>
          <p:nvPr/>
        </p:nvSpPr>
        <p:spPr>
          <a:xfrm>
            <a:off x="5689989" y="5858735"/>
            <a:ext cx="543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/>
              <a:t>step</a:t>
            </a:r>
            <a:r>
              <a:rPr lang="de-DE" sz="1200" dirty="0" smtClean="0"/>
              <a:t>()</a:t>
            </a:r>
            <a:endParaRPr lang="de-DE" sz="1200" dirty="0"/>
          </a:p>
        </p:txBody>
      </p:sp>
      <p:cxnSp>
        <p:nvCxnSpPr>
          <p:cNvPr id="47" name="Gerade Verbindung mit Pfeil 46"/>
          <p:cNvCxnSpPr>
            <a:stCxn id="37" idx="0"/>
            <a:endCxn id="49" idx="3"/>
          </p:cNvCxnSpPr>
          <p:nvPr/>
        </p:nvCxnSpPr>
        <p:spPr>
          <a:xfrm flipV="1">
            <a:off x="4330746" y="4537402"/>
            <a:ext cx="754369" cy="845599"/>
          </a:xfrm>
          <a:prstGeom prst="straightConnector1">
            <a:avLst/>
          </a:prstGeom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Gleichschenkliges Dreieck 48"/>
          <p:cNvSpPr/>
          <p:nvPr/>
        </p:nvSpPr>
        <p:spPr>
          <a:xfrm rot="2215510">
            <a:off x="5038884" y="4287258"/>
            <a:ext cx="259492" cy="278027"/>
          </a:xfrm>
          <a:prstGeom prst="triangl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0" name="Gerade Verbindung mit Pfeil 49"/>
          <p:cNvCxnSpPr>
            <a:stCxn id="44" idx="0"/>
            <a:endCxn id="51" idx="3"/>
          </p:cNvCxnSpPr>
          <p:nvPr/>
        </p:nvCxnSpPr>
        <p:spPr>
          <a:xfrm flipH="1" flipV="1">
            <a:off x="5736340" y="4551279"/>
            <a:ext cx="1043103" cy="831722"/>
          </a:xfrm>
          <a:prstGeom prst="straightConnector1">
            <a:avLst/>
          </a:prstGeom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Gleichschenkliges Dreieck 50"/>
          <p:cNvSpPr/>
          <p:nvPr/>
        </p:nvSpPr>
        <p:spPr>
          <a:xfrm rot="19252509">
            <a:off x="5518875" y="4304423"/>
            <a:ext cx="259492" cy="278027"/>
          </a:xfrm>
          <a:prstGeom prst="triangl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2" name="Gerade Verbindung mit Pfeil 51"/>
          <p:cNvCxnSpPr/>
          <p:nvPr/>
        </p:nvCxnSpPr>
        <p:spPr>
          <a:xfrm flipV="1">
            <a:off x="8527317" y="1166148"/>
            <a:ext cx="18535" cy="2261287"/>
          </a:xfrm>
          <a:prstGeom prst="straightConnector1">
            <a:avLst/>
          </a:prstGeom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52"/>
          <p:cNvCxnSpPr/>
          <p:nvPr/>
        </p:nvCxnSpPr>
        <p:spPr>
          <a:xfrm>
            <a:off x="4193524" y="1143001"/>
            <a:ext cx="4333793" cy="21399"/>
          </a:xfrm>
          <a:prstGeom prst="straightConnector1">
            <a:avLst/>
          </a:prstGeom>
          <a:ln w="19050">
            <a:solidFill>
              <a:schemeClr val="tx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hteck 57"/>
          <p:cNvSpPr/>
          <p:nvPr/>
        </p:nvSpPr>
        <p:spPr>
          <a:xfrm>
            <a:off x="905733" y="4650091"/>
            <a:ext cx="1907312" cy="304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400" dirty="0" err="1" smtClean="0">
                <a:solidFill>
                  <a:srgbClr val="7030A0"/>
                </a:solidFill>
              </a:rPr>
              <a:t>GekkoSprite</a:t>
            </a:r>
            <a:endParaRPr lang="de-DE" sz="1400" dirty="0">
              <a:solidFill>
                <a:srgbClr val="7030A0"/>
              </a:solidFill>
            </a:endParaRPr>
          </a:p>
        </p:txBody>
      </p:sp>
      <p:sp>
        <p:nvSpPr>
          <p:cNvPr id="60" name="Rechteck 59"/>
          <p:cNvSpPr/>
          <p:nvPr/>
        </p:nvSpPr>
        <p:spPr>
          <a:xfrm>
            <a:off x="671654" y="4842497"/>
            <a:ext cx="1907312" cy="3207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400" dirty="0" err="1" smtClean="0">
                <a:solidFill>
                  <a:srgbClr val="7030A0"/>
                </a:solidFill>
              </a:rPr>
              <a:t>TurtleSprite</a:t>
            </a:r>
            <a:endParaRPr lang="de-DE" sz="1400" dirty="0">
              <a:solidFill>
                <a:srgbClr val="7030A0"/>
              </a:solidFill>
            </a:endParaRPr>
          </a:p>
        </p:txBody>
      </p:sp>
      <p:sp>
        <p:nvSpPr>
          <p:cNvPr id="61" name="Rechteck 60"/>
          <p:cNvSpPr/>
          <p:nvPr/>
        </p:nvSpPr>
        <p:spPr>
          <a:xfrm>
            <a:off x="466554" y="5074565"/>
            <a:ext cx="1907312" cy="304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400" dirty="0" err="1" smtClean="0">
                <a:solidFill>
                  <a:srgbClr val="7030A0"/>
                </a:solidFill>
              </a:rPr>
              <a:t>CatSprite</a:t>
            </a:r>
            <a:endParaRPr lang="de-DE" sz="1400" dirty="0">
              <a:solidFill>
                <a:srgbClr val="7030A0"/>
              </a:solidFill>
            </a:endParaRPr>
          </a:p>
        </p:txBody>
      </p:sp>
      <p:sp>
        <p:nvSpPr>
          <p:cNvPr id="62" name="Rechteck 61"/>
          <p:cNvSpPr/>
          <p:nvPr/>
        </p:nvSpPr>
        <p:spPr>
          <a:xfrm>
            <a:off x="302084" y="5305497"/>
            <a:ext cx="1907312" cy="304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400" dirty="0" err="1" smtClean="0">
                <a:solidFill>
                  <a:srgbClr val="7030A0"/>
                </a:solidFill>
              </a:rPr>
              <a:t>DogSprite</a:t>
            </a:r>
            <a:endParaRPr lang="de-DE" sz="1400" dirty="0">
              <a:solidFill>
                <a:srgbClr val="7030A0"/>
              </a:solidFill>
            </a:endParaRPr>
          </a:p>
        </p:txBody>
      </p:sp>
      <p:cxnSp>
        <p:nvCxnSpPr>
          <p:cNvPr id="63" name="Gerade Verbindung mit Pfeil 62"/>
          <p:cNvCxnSpPr/>
          <p:nvPr/>
        </p:nvCxnSpPr>
        <p:spPr>
          <a:xfrm flipV="1">
            <a:off x="1502169" y="4371586"/>
            <a:ext cx="159838" cy="278505"/>
          </a:xfrm>
          <a:prstGeom prst="straightConnector1">
            <a:avLst/>
          </a:prstGeom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Gleichschenkliges Dreieck 63"/>
          <p:cNvSpPr/>
          <p:nvPr/>
        </p:nvSpPr>
        <p:spPr>
          <a:xfrm rot="2215510">
            <a:off x="1638254" y="4251635"/>
            <a:ext cx="157858" cy="158248"/>
          </a:xfrm>
          <a:prstGeom prst="triangl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Textfeld 64"/>
          <p:cNvSpPr txBox="1"/>
          <p:nvPr/>
        </p:nvSpPr>
        <p:spPr>
          <a:xfrm>
            <a:off x="186382" y="74957"/>
            <a:ext cx="4236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Beispiel Turtle World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7235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2399158" y="620880"/>
            <a:ext cx="5387770" cy="28142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de-DE" dirty="0" err="1" smtClean="0"/>
              <a:t>LineNumberInputStream</a:t>
            </a:r>
            <a:endParaRPr lang="de-DE" dirty="0"/>
          </a:p>
        </p:txBody>
      </p:sp>
      <p:sp>
        <p:nvSpPr>
          <p:cNvPr id="5" name="Ellipse 4"/>
          <p:cNvSpPr/>
          <p:nvPr/>
        </p:nvSpPr>
        <p:spPr>
          <a:xfrm>
            <a:off x="3474942" y="827856"/>
            <a:ext cx="3965996" cy="169905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de-DE" dirty="0" err="1" smtClean="0"/>
              <a:t>BufferedInputStream</a:t>
            </a:r>
            <a:endParaRPr lang="de-DE" dirty="0"/>
          </a:p>
        </p:txBody>
      </p:sp>
      <p:grpSp>
        <p:nvGrpSpPr>
          <p:cNvPr id="44" name="Gruppieren 43"/>
          <p:cNvGrpSpPr/>
          <p:nvPr/>
        </p:nvGrpSpPr>
        <p:grpSpPr>
          <a:xfrm>
            <a:off x="4493852" y="557343"/>
            <a:ext cx="4565225" cy="1530867"/>
            <a:chOff x="4493852" y="557343"/>
            <a:chExt cx="4565225" cy="1530867"/>
          </a:xfrm>
        </p:grpSpPr>
        <p:sp>
          <p:nvSpPr>
            <p:cNvPr id="6" name="Ellipse 5"/>
            <p:cNvSpPr/>
            <p:nvPr/>
          </p:nvSpPr>
          <p:spPr>
            <a:xfrm>
              <a:off x="4493852" y="977681"/>
              <a:ext cx="2421923" cy="815547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err="1" smtClean="0"/>
                <a:t>FileInputStream</a:t>
              </a:r>
              <a:endParaRPr lang="de-DE" dirty="0"/>
            </a:p>
          </p:txBody>
        </p:sp>
        <p:sp>
          <p:nvSpPr>
            <p:cNvPr id="7" name="Gefaltete Ecke 6"/>
            <p:cNvSpPr/>
            <p:nvPr/>
          </p:nvSpPr>
          <p:spPr>
            <a:xfrm>
              <a:off x="7872828" y="557343"/>
              <a:ext cx="926758" cy="1161535"/>
            </a:xfrm>
            <a:prstGeom prst="foldedCorner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0011001100111000101010</a:t>
              </a:r>
              <a:endParaRPr lang="de-DE" dirty="0"/>
            </a:p>
          </p:txBody>
        </p:sp>
        <p:cxnSp>
          <p:nvCxnSpPr>
            <p:cNvPr id="9" name="Gerade Verbindung mit Pfeil 8"/>
            <p:cNvCxnSpPr/>
            <p:nvPr/>
          </p:nvCxnSpPr>
          <p:spPr>
            <a:xfrm flipH="1">
              <a:off x="6600679" y="729004"/>
              <a:ext cx="1130643" cy="51898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feld 9"/>
            <p:cNvSpPr txBox="1"/>
            <p:nvPr/>
          </p:nvSpPr>
          <p:spPr>
            <a:xfrm>
              <a:off x="8023216" y="1718878"/>
              <a:ext cx="10358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Textdatei</a:t>
              </a:r>
              <a:endParaRPr lang="de-DE" dirty="0"/>
            </a:p>
          </p:txBody>
        </p:sp>
      </p:grpSp>
      <p:cxnSp>
        <p:nvCxnSpPr>
          <p:cNvPr id="12" name="Gerade Verbindung mit Pfeil 11"/>
          <p:cNvCxnSpPr/>
          <p:nvPr/>
        </p:nvCxnSpPr>
        <p:spPr>
          <a:xfrm>
            <a:off x="2091643" y="903620"/>
            <a:ext cx="2671887" cy="4633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537271" y="440242"/>
            <a:ext cx="2316668" cy="926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Komponente zum Einlesen einer Textdatei</a:t>
            </a:r>
            <a:endParaRPr lang="de-DE" dirty="0"/>
          </a:p>
        </p:txBody>
      </p:sp>
      <p:cxnSp>
        <p:nvCxnSpPr>
          <p:cNvPr id="17" name="Gerade Verbindung mit Pfeil 16"/>
          <p:cNvCxnSpPr/>
          <p:nvPr/>
        </p:nvCxnSpPr>
        <p:spPr>
          <a:xfrm>
            <a:off x="1831859" y="1916055"/>
            <a:ext cx="2173304" cy="98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-84945" y="1460522"/>
            <a:ext cx="27988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Dekoriert die </a:t>
            </a:r>
            <a:br>
              <a:rPr lang="de-DE" dirty="0" smtClean="0"/>
            </a:br>
            <a:r>
              <a:rPr lang="de-DE" dirty="0" smtClean="0"/>
              <a:t>Komponente mit </a:t>
            </a:r>
            <a:br>
              <a:rPr lang="de-DE" dirty="0" smtClean="0"/>
            </a:br>
            <a:r>
              <a:rPr lang="de-DE" dirty="0" smtClean="0"/>
              <a:t>neuer Funktionalität:</a:t>
            </a:r>
          </a:p>
          <a:p>
            <a:r>
              <a:rPr lang="de-DE" dirty="0" smtClean="0"/>
              <a:t>- Input wird gepuffert</a:t>
            </a:r>
          </a:p>
          <a:p>
            <a:r>
              <a:rPr lang="de-DE" dirty="0" smtClean="0"/>
              <a:t>- Neue Methode </a:t>
            </a:r>
            <a:r>
              <a:rPr lang="de-DE" dirty="0" err="1" smtClean="0"/>
              <a:t>readLine</a:t>
            </a:r>
            <a:r>
              <a:rPr lang="de-DE" dirty="0" smtClean="0"/>
              <a:t>()</a:t>
            </a:r>
          </a:p>
        </p:txBody>
      </p:sp>
      <p:cxnSp>
        <p:nvCxnSpPr>
          <p:cNvPr id="20" name="Gerade Verbindung mit Pfeil 19"/>
          <p:cNvCxnSpPr>
            <a:stCxn id="22" idx="3"/>
          </p:cNvCxnSpPr>
          <p:nvPr/>
        </p:nvCxnSpPr>
        <p:spPr>
          <a:xfrm flipV="1">
            <a:off x="2474637" y="2703267"/>
            <a:ext cx="882001" cy="6688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225367" y="3048953"/>
            <a:ext cx="2249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Ermöglicht das Zählen</a:t>
            </a:r>
          </a:p>
          <a:p>
            <a:r>
              <a:rPr lang="de-DE" dirty="0" smtClean="0"/>
              <a:t>der Zeilennummern</a:t>
            </a:r>
            <a:endParaRPr lang="de-DE" dirty="0"/>
          </a:p>
        </p:txBody>
      </p:sp>
      <p:sp>
        <p:nvSpPr>
          <p:cNvPr id="16" name="Rechteck 15"/>
          <p:cNvSpPr/>
          <p:nvPr/>
        </p:nvSpPr>
        <p:spPr>
          <a:xfrm>
            <a:off x="3379204" y="4309121"/>
            <a:ext cx="2370438" cy="3430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dirty="0" err="1" smtClean="0">
                <a:solidFill>
                  <a:schemeClr val="tx2"/>
                </a:solidFill>
              </a:rPr>
              <a:t>InputStream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206480" y="5193106"/>
            <a:ext cx="1907312" cy="304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400" dirty="0" err="1" smtClean="0">
                <a:solidFill>
                  <a:schemeClr val="tx1"/>
                </a:solidFill>
              </a:rPr>
              <a:t>FileInputStream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4540699" y="5184977"/>
            <a:ext cx="1907312" cy="3207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400" dirty="0" err="1" smtClean="0">
                <a:solidFill>
                  <a:schemeClr val="tx1"/>
                </a:solidFill>
              </a:rPr>
              <a:t>ByteArrayInputStream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2176566" y="5193105"/>
            <a:ext cx="2301359" cy="304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400" dirty="0" err="1" smtClean="0">
                <a:solidFill>
                  <a:schemeClr val="tx1"/>
                </a:solidFill>
              </a:rPr>
              <a:t>StringBufferedInputStream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6821339" y="5184977"/>
            <a:ext cx="1907312" cy="304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400" dirty="0" err="1" smtClean="0">
                <a:solidFill>
                  <a:schemeClr val="tx1"/>
                </a:solidFill>
              </a:rPr>
              <a:t>FileInputStream</a:t>
            </a:r>
            <a:endParaRPr lang="de-DE" sz="1400" dirty="0">
              <a:solidFill>
                <a:schemeClr val="tx1"/>
              </a:solidFill>
            </a:endParaRPr>
          </a:p>
        </p:txBody>
      </p:sp>
      <p:cxnSp>
        <p:nvCxnSpPr>
          <p:cNvPr id="25" name="Gerade Verbindung mit Pfeil 24"/>
          <p:cNvCxnSpPr/>
          <p:nvPr/>
        </p:nvCxnSpPr>
        <p:spPr>
          <a:xfrm flipV="1">
            <a:off x="1672942" y="4787773"/>
            <a:ext cx="1952490" cy="396996"/>
          </a:xfrm>
          <a:prstGeom prst="straightConnector1">
            <a:avLst/>
          </a:prstGeom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Gleichschenkliges Dreieck 25"/>
          <p:cNvSpPr/>
          <p:nvPr/>
        </p:nvSpPr>
        <p:spPr>
          <a:xfrm rot="2215510">
            <a:off x="3601679" y="4649287"/>
            <a:ext cx="157858" cy="158248"/>
          </a:xfrm>
          <a:prstGeom prst="triangl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Gleichschenkliges Dreieck 26"/>
          <p:cNvSpPr/>
          <p:nvPr/>
        </p:nvSpPr>
        <p:spPr>
          <a:xfrm rot="2215510">
            <a:off x="3963976" y="4666493"/>
            <a:ext cx="157858" cy="158248"/>
          </a:xfrm>
          <a:prstGeom prst="triangl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8" name="Gerade Verbindung mit Pfeil 27"/>
          <p:cNvCxnSpPr>
            <a:stCxn id="23" idx="0"/>
            <a:endCxn id="27" idx="3"/>
          </p:cNvCxnSpPr>
          <p:nvPr/>
        </p:nvCxnSpPr>
        <p:spPr>
          <a:xfrm flipV="1">
            <a:off x="3327246" y="4808870"/>
            <a:ext cx="668124" cy="384235"/>
          </a:xfrm>
          <a:prstGeom prst="straightConnector1">
            <a:avLst/>
          </a:prstGeom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Gleichschenkliges Dreieck 28"/>
          <p:cNvSpPr/>
          <p:nvPr/>
        </p:nvSpPr>
        <p:spPr>
          <a:xfrm rot="20369123">
            <a:off x="4970714" y="4660992"/>
            <a:ext cx="181346" cy="180661"/>
          </a:xfrm>
          <a:prstGeom prst="triangl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Gleichschenkliges Dreieck 29"/>
          <p:cNvSpPr/>
          <p:nvPr/>
        </p:nvSpPr>
        <p:spPr>
          <a:xfrm rot="20369123">
            <a:off x="5459577" y="4669594"/>
            <a:ext cx="181346" cy="180661"/>
          </a:xfrm>
          <a:prstGeom prst="triangl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1" name="Gerader Verbinder 30"/>
          <p:cNvCxnSpPr>
            <a:stCxn id="29" idx="3"/>
            <a:endCxn id="21" idx="0"/>
          </p:cNvCxnSpPr>
          <p:nvPr/>
        </p:nvCxnSpPr>
        <p:spPr>
          <a:xfrm>
            <a:off x="5093043" y="4835924"/>
            <a:ext cx="401312" cy="34905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1"/>
          <p:cNvCxnSpPr>
            <a:stCxn id="30" idx="3"/>
            <a:endCxn id="24" idx="0"/>
          </p:cNvCxnSpPr>
          <p:nvPr/>
        </p:nvCxnSpPr>
        <p:spPr>
          <a:xfrm>
            <a:off x="5581906" y="4844526"/>
            <a:ext cx="2193089" cy="3404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hteck 32"/>
          <p:cNvSpPr/>
          <p:nvPr/>
        </p:nvSpPr>
        <p:spPr>
          <a:xfrm>
            <a:off x="2501660" y="6384564"/>
            <a:ext cx="1907312" cy="304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400" dirty="0" err="1" smtClean="0">
                <a:solidFill>
                  <a:schemeClr val="tx1"/>
                </a:solidFill>
              </a:rPr>
              <a:t>BufferedInputStream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34" name="Rechteck 33"/>
          <p:cNvSpPr/>
          <p:nvPr/>
        </p:nvSpPr>
        <p:spPr>
          <a:xfrm>
            <a:off x="6848237" y="6363444"/>
            <a:ext cx="2047230" cy="3207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400" dirty="0" err="1" smtClean="0">
                <a:solidFill>
                  <a:schemeClr val="tx1"/>
                </a:solidFill>
              </a:rPr>
              <a:t>LineNumberInputStream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4477925" y="6384564"/>
            <a:ext cx="2301359" cy="304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400" dirty="0" err="1" smtClean="0">
                <a:solidFill>
                  <a:schemeClr val="tx1"/>
                </a:solidFill>
              </a:rPr>
              <a:t>DataInputStream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36" name="Gleichschenkliges Dreieck 35"/>
          <p:cNvSpPr/>
          <p:nvPr/>
        </p:nvSpPr>
        <p:spPr>
          <a:xfrm>
            <a:off x="7704309" y="5515493"/>
            <a:ext cx="291919" cy="228962"/>
          </a:xfrm>
          <a:prstGeom prst="triangl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7" name="Gerader Verbinder 36"/>
          <p:cNvCxnSpPr>
            <a:stCxn id="33" idx="0"/>
            <a:endCxn id="41" idx="3"/>
          </p:cNvCxnSpPr>
          <p:nvPr/>
        </p:nvCxnSpPr>
        <p:spPr>
          <a:xfrm flipV="1">
            <a:off x="3455316" y="5732963"/>
            <a:ext cx="3547236" cy="6516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r Verbinder 37"/>
          <p:cNvCxnSpPr>
            <a:stCxn id="35" idx="0"/>
            <a:endCxn id="40" idx="3"/>
          </p:cNvCxnSpPr>
          <p:nvPr/>
        </p:nvCxnSpPr>
        <p:spPr>
          <a:xfrm flipV="1">
            <a:off x="5628605" y="5728884"/>
            <a:ext cx="1848047" cy="655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r Verbinder 38"/>
          <p:cNvCxnSpPr>
            <a:stCxn id="36" idx="3"/>
            <a:endCxn id="34" idx="0"/>
          </p:cNvCxnSpPr>
          <p:nvPr/>
        </p:nvCxnSpPr>
        <p:spPr>
          <a:xfrm>
            <a:off x="7850269" y="5744455"/>
            <a:ext cx="21583" cy="6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Gleichschenkliges Dreieck 39"/>
          <p:cNvSpPr/>
          <p:nvPr/>
        </p:nvSpPr>
        <p:spPr>
          <a:xfrm>
            <a:off x="7330692" y="5499922"/>
            <a:ext cx="291919" cy="228962"/>
          </a:xfrm>
          <a:prstGeom prst="triangl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Gleichschenkliges Dreieck 40"/>
          <p:cNvSpPr/>
          <p:nvPr/>
        </p:nvSpPr>
        <p:spPr>
          <a:xfrm>
            <a:off x="6856592" y="5504001"/>
            <a:ext cx="291919" cy="228962"/>
          </a:xfrm>
          <a:prstGeom prst="triangl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9" name="Gruppieren 48"/>
          <p:cNvGrpSpPr/>
          <p:nvPr/>
        </p:nvGrpSpPr>
        <p:grpSpPr>
          <a:xfrm>
            <a:off x="1919398" y="4506318"/>
            <a:ext cx="7150306" cy="2314613"/>
            <a:chOff x="1919398" y="4506318"/>
            <a:chExt cx="7150306" cy="2314613"/>
          </a:xfrm>
        </p:grpSpPr>
        <p:sp>
          <p:nvSpPr>
            <p:cNvPr id="15" name="Freihandform 14"/>
            <p:cNvSpPr/>
            <p:nvPr/>
          </p:nvSpPr>
          <p:spPr>
            <a:xfrm>
              <a:off x="1919398" y="4781110"/>
              <a:ext cx="7150306" cy="2039821"/>
            </a:xfrm>
            <a:custGeom>
              <a:avLst/>
              <a:gdLst>
                <a:gd name="connsiteX0" fmla="*/ 7514000 w 8045121"/>
                <a:gd name="connsiteY0" fmla="*/ 583091 h 2058578"/>
                <a:gd name="connsiteX1" fmla="*/ 7402789 w 8045121"/>
                <a:gd name="connsiteY1" fmla="*/ 113534 h 2058578"/>
                <a:gd name="connsiteX2" fmla="*/ 6784952 w 8045121"/>
                <a:gd name="connsiteY2" fmla="*/ 2323 h 2058578"/>
                <a:gd name="connsiteX3" fmla="*/ 5635773 w 8045121"/>
                <a:gd name="connsiteY3" fmla="*/ 70285 h 2058578"/>
                <a:gd name="connsiteX4" fmla="*/ 5197108 w 8045121"/>
                <a:gd name="connsiteY4" fmla="*/ 416274 h 2058578"/>
                <a:gd name="connsiteX5" fmla="*/ 5197108 w 8045121"/>
                <a:gd name="connsiteY5" fmla="*/ 799334 h 2058578"/>
                <a:gd name="connsiteX6" fmla="*/ 3090281 w 8045121"/>
                <a:gd name="connsiteY6" fmla="*/ 1120610 h 2058578"/>
                <a:gd name="connsiteX7" fmla="*/ 921671 w 8045121"/>
                <a:gd name="connsiteY7" fmla="*/ 1219464 h 2058578"/>
                <a:gd name="connsiteX8" fmla="*/ 470649 w 8045121"/>
                <a:gd name="connsiteY8" fmla="*/ 1868193 h 2058578"/>
                <a:gd name="connsiteX9" fmla="*/ 7520179 w 8045121"/>
                <a:gd name="connsiteY9" fmla="*/ 1960869 h 2058578"/>
                <a:gd name="connsiteX10" fmla="*/ 7514000 w 8045121"/>
                <a:gd name="connsiteY10" fmla="*/ 583091 h 2058578"/>
                <a:gd name="connsiteX0" fmla="*/ 7514000 w 7631926"/>
                <a:gd name="connsiteY0" fmla="*/ 583091 h 2019490"/>
                <a:gd name="connsiteX1" fmla="*/ 7402789 w 7631926"/>
                <a:gd name="connsiteY1" fmla="*/ 113534 h 2019490"/>
                <a:gd name="connsiteX2" fmla="*/ 6784952 w 7631926"/>
                <a:gd name="connsiteY2" fmla="*/ 2323 h 2019490"/>
                <a:gd name="connsiteX3" fmla="*/ 5635773 w 7631926"/>
                <a:gd name="connsiteY3" fmla="*/ 70285 h 2019490"/>
                <a:gd name="connsiteX4" fmla="*/ 5197108 w 7631926"/>
                <a:gd name="connsiteY4" fmla="*/ 416274 h 2019490"/>
                <a:gd name="connsiteX5" fmla="*/ 5197108 w 7631926"/>
                <a:gd name="connsiteY5" fmla="*/ 799334 h 2019490"/>
                <a:gd name="connsiteX6" fmla="*/ 3090281 w 7631926"/>
                <a:gd name="connsiteY6" fmla="*/ 1120610 h 2019490"/>
                <a:gd name="connsiteX7" fmla="*/ 921671 w 7631926"/>
                <a:gd name="connsiteY7" fmla="*/ 1219464 h 2019490"/>
                <a:gd name="connsiteX8" fmla="*/ 470649 w 7631926"/>
                <a:gd name="connsiteY8" fmla="*/ 1868193 h 2019490"/>
                <a:gd name="connsiteX9" fmla="*/ 6927055 w 7631926"/>
                <a:gd name="connsiteY9" fmla="*/ 1905263 h 2019490"/>
                <a:gd name="connsiteX10" fmla="*/ 7514000 w 7631926"/>
                <a:gd name="connsiteY10" fmla="*/ 583091 h 2019490"/>
                <a:gd name="connsiteX0" fmla="*/ 7563427 w 7658817"/>
                <a:gd name="connsiteY0" fmla="*/ 1860649 h 2021728"/>
                <a:gd name="connsiteX1" fmla="*/ 7402789 w 7658817"/>
                <a:gd name="connsiteY1" fmla="*/ 167773 h 2021728"/>
                <a:gd name="connsiteX2" fmla="*/ 6784952 w 7658817"/>
                <a:gd name="connsiteY2" fmla="*/ 56562 h 2021728"/>
                <a:gd name="connsiteX3" fmla="*/ 5635773 w 7658817"/>
                <a:gd name="connsiteY3" fmla="*/ 124524 h 2021728"/>
                <a:gd name="connsiteX4" fmla="*/ 5197108 w 7658817"/>
                <a:gd name="connsiteY4" fmla="*/ 470513 h 2021728"/>
                <a:gd name="connsiteX5" fmla="*/ 5197108 w 7658817"/>
                <a:gd name="connsiteY5" fmla="*/ 853573 h 2021728"/>
                <a:gd name="connsiteX6" fmla="*/ 3090281 w 7658817"/>
                <a:gd name="connsiteY6" fmla="*/ 1174849 h 2021728"/>
                <a:gd name="connsiteX7" fmla="*/ 921671 w 7658817"/>
                <a:gd name="connsiteY7" fmla="*/ 1273703 h 2021728"/>
                <a:gd name="connsiteX8" fmla="*/ 470649 w 7658817"/>
                <a:gd name="connsiteY8" fmla="*/ 1922432 h 2021728"/>
                <a:gd name="connsiteX9" fmla="*/ 6927055 w 7658817"/>
                <a:gd name="connsiteY9" fmla="*/ 1959502 h 2021728"/>
                <a:gd name="connsiteX10" fmla="*/ 7563427 w 7658817"/>
                <a:gd name="connsiteY10" fmla="*/ 1860649 h 2021728"/>
                <a:gd name="connsiteX0" fmla="*/ 7563427 w 7626454"/>
                <a:gd name="connsiteY0" fmla="*/ 1860649 h 2036465"/>
                <a:gd name="connsiteX1" fmla="*/ 7402789 w 7626454"/>
                <a:gd name="connsiteY1" fmla="*/ 167773 h 2036465"/>
                <a:gd name="connsiteX2" fmla="*/ 6784952 w 7626454"/>
                <a:gd name="connsiteY2" fmla="*/ 56562 h 2036465"/>
                <a:gd name="connsiteX3" fmla="*/ 5635773 w 7626454"/>
                <a:gd name="connsiteY3" fmla="*/ 124524 h 2036465"/>
                <a:gd name="connsiteX4" fmla="*/ 5197108 w 7626454"/>
                <a:gd name="connsiteY4" fmla="*/ 470513 h 2036465"/>
                <a:gd name="connsiteX5" fmla="*/ 5197108 w 7626454"/>
                <a:gd name="connsiteY5" fmla="*/ 853573 h 2036465"/>
                <a:gd name="connsiteX6" fmla="*/ 3090281 w 7626454"/>
                <a:gd name="connsiteY6" fmla="*/ 1174849 h 2036465"/>
                <a:gd name="connsiteX7" fmla="*/ 921671 w 7626454"/>
                <a:gd name="connsiteY7" fmla="*/ 1273703 h 2036465"/>
                <a:gd name="connsiteX8" fmla="*/ 470649 w 7626454"/>
                <a:gd name="connsiteY8" fmla="*/ 1922432 h 2036465"/>
                <a:gd name="connsiteX9" fmla="*/ 6414250 w 7626454"/>
                <a:gd name="connsiteY9" fmla="*/ 1990394 h 2036465"/>
                <a:gd name="connsiteX10" fmla="*/ 7563427 w 7626454"/>
                <a:gd name="connsiteY10" fmla="*/ 1860649 h 2036465"/>
                <a:gd name="connsiteX0" fmla="*/ 7087279 w 7150306"/>
                <a:gd name="connsiteY0" fmla="*/ 1860649 h 2089306"/>
                <a:gd name="connsiteX1" fmla="*/ 6926641 w 7150306"/>
                <a:gd name="connsiteY1" fmla="*/ 167773 h 2089306"/>
                <a:gd name="connsiteX2" fmla="*/ 6308804 w 7150306"/>
                <a:gd name="connsiteY2" fmla="*/ 56562 h 2089306"/>
                <a:gd name="connsiteX3" fmla="*/ 5159625 w 7150306"/>
                <a:gd name="connsiteY3" fmla="*/ 124524 h 2089306"/>
                <a:gd name="connsiteX4" fmla="*/ 4720960 w 7150306"/>
                <a:gd name="connsiteY4" fmla="*/ 470513 h 2089306"/>
                <a:gd name="connsiteX5" fmla="*/ 4720960 w 7150306"/>
                <a:gd name="connsiteY5" fmla="*/ 853573 h 2089306"/>
                <a:gd name="connsiteX6" fmla="*/ 2614133 w 7150306"/>
                <a:gd name="connsiteY6" fmla="*/ 1174849 h 2089306"/>
                <a:gd name="connsiteX7" fmla="*/ 445523 w 7150306"/>
                <a:gd name="connsiteY7" fmla="*/ 1273703 h 2089306"/>
                <a:gd name="connsiteX8" fmla="*/ 643230 w 7150306"/>
                <a:gd name="connsiteY8" fmla="*/ 2039821 h 2089306"/>
                <a:gd name="connsiteX9" fmla="*/ 5938102 w 7150306"/>
                <a:gd name="connsiteY9" fmla="*/ 1990394 h 2089306"/>
                <a:gd name="connsiteX10" fmla="*/ 7087279 w 7150306"/>
                <a:gd name="connsiteY10" fmla="*/ 1860649 h 2089306"/>
                <a:gd name="connsiteX0" fmla="*/ 7087279 w 7150306"/>
                <a:gd name="connsiteY0" fmla="*/ 1860649 h 2039821"/>
                <a:gd name="connsiteX1" fmla="*/ 6926641 w 7150306"/>
                <a:gd name="connsiteY1" fmla="*/ 167773 h 2039821"/>
                <a:gd name="connsiteX2" fmla="*/ 6308804 w 7150306"/>
                <a:gd name="connsiteY2" fmla="*/ 56562 h 2039821"/>
                <a:gd name="connsiteX3" fmla="*/ 5159625 w 7150306"/>
                <a:gd name="connsiteY3" fmla="*/ 124524 h 2039821"/>
                <a:gd name="connsiteX4" fmla="*/ 4720960 w 7150306"/>
                <a:gd name="connsiteY4" fmla="*/ 470513 h 2039821"/>
                <a:gd name="connsiteX5" fmla="*/ 4720960 w 7150306"/>
                <a:gd name="connsiteY5" fmla="*/ 853573 h 2039821"/>
                <a:gd name="connsiteX6" fmla="*/ 2614133 w 7150306"/>
                <a:gd name="connsiteY6" fmla="*/ 1174849 h 2039821"/>
                <a:gd name="connsiteX7" fmla="*/ 445523 w 7150306"/>
                <a:gd name="connsiteY7" fmla="*/ 1273703 h 2039821"/>
                <a:gd name="connsiteX8" fmla="*/ 643230 w 7150306"/>
                <a:gd name="connsiteY8" fmla="*/ 2039821 h 2039821"/>
                <a:gd name="connsiteX9" fmla="*/ 5938102 w 7150306"/>
                <a:gd name="connsiteY9" fmla="*/ 1990394 h 2039821"/>
                <a:gd name="connsiteX10" fmla="*/ 7087279 w 7150306"/>
                <a:gd name="connsiteY10" fmla="*/ 1860649 h 2039821"/>
                <a:gd name="connsiteX0" fmla="*/ 7087279 w 7150306"/>
                <a:gd name="connsiteY0" fmla="*/ 1860649 h 2039821"/>
                <a:gd name="connsiteX1" fmla="*/ 6926641 w 7150306"/>
                <a:gd name="connsiteY1" fmla="*/ 167773 h 2039821"/>
                <a:gd name="connsiteX2" fmla="*/ 6308804 w 7150306"/>
                <a:gd name="connsiteY2" fmla="*/ 56562 h 2039821"/>
                <a:gd name="connsiteX3" fmla="*/ 5159625 w 7150306"/>
                <a:gd name="connsiteY3" fmla="*/ 124524 h 2039821"/>
                <a:gd name="connsiteX4" fmla="*/ 4720960 w 7150306"/>
                <a:gd name="connsiteY4" fmla="*/ 470513 h 2039821"/>
                <a:gd name="connsiteX5" fmla="*/ 4659176 w 7150306"/>
                <a:gd name="connsiteY5" fmla="*/ 958605 h 2039821"/>
                <a:gd name="connsiteX6" fmla="*/ 2614133 w 7150306"/>
                <a:gd name="connsiteY6" fmla="*/ 1174849 h 2039821"/>
                <a:gd name="connsiteX7" fmla="*/ 445523 w 7150306"/>
                <a:gd name="connsiteY7" fmla="*/ 1273703 h 2039821"/>
                <a:gd name="connsiteX8" fmla="*/ 643230 w 7150306"/>
                <a:gd name="connsiteY8" fmla="*/ 2039821 h 2039821"/>
                <a:gd name="connsiteX9" fmla="*/ 5938102 w 7150306"/>
                <a:gd name="connsiteY9" fmla="*/ 1990394 h 2039821"/>
                <a:gd name="connsiteX10" fmla="*/ 7087279 w 7150306"/>
                <a:gd name="connsiteY10" fmla="*/ 1860649 h 2039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50306" h="2039821">
                  <a:moveTo>
                    <a:pt x="7087279" y="1860649"/>
                  </a:moveTo>
                  <a:cubicBezTo>
                    <a:pt x="7252036" y="1556879"/>
                    <a:pt x="7056387" y="468454"/>
                    <a:pt x="6926641" y="167773"/>
                  </a:cubicBezTo>
                  <a:cubicBezTo>
                    <a:pt x="6796895" y="-132908"/>
                    <a:pt x="6603307" y="63770"/>
                    <a:pt x="6308804" y="56562"/>
                  </a:cubicBezTo>
                  <a:cubicBezTo>
                    <a:pt x="6014301" y="49354"/>
                    <a:pt x="5424266" y="55532"/>
                    <a:pt x="5159625" y="124524"/>
                  </a:cubicBezTo>
                  <a:cubicBezTo>
                    <a:pt x="4894984" y="193516"/>
                    <a:pt x="4804368" y="331500"/>
                    <a:pt x="4720960" y="470513"/>
                  </a:cubicBezTo>
                  <a:cubicBezTo>
                    <a:pt x="4637552" y="609526"/>
                    <a:pt x="5010314" y="841216"/>
                    <a:pt x="4659176" y="958605"/>
                  </a:cubicBezTo>
                  <a:cubicBezTo>
                    <a:pt x="4308038" y="1075994"/>
                    <a:pt x="3316408" y="1122333"/>
                    <a:pt x="2614133" y="1174849"/>
                  </a:cubicBezTo>
                  <a:cubicBezTo>
                    <a:pt x="1911858" y="1227365"/>
                    <a:pt x="774007" y="1129541"/>
                    <a:pt x="445523" y="1273703"/>
                  </a:cubicBezTo>
                  <a:cubicBezTo>
                    <a:pt x="117039" y="1417865"/>
                    <a:pt x="-456521" y="1916254"/>
                    <a:pt x="643230" y="2039821"/>
                  </a:cubicBezTo>
                  <a:lnTo>
                    <a:pt x="5938102" y="1990394"/>
                  </a:lnTo>
                  <a:cubicBezTo>
                    <a:pt x="7012110" y="1960532"/>
                    <a:pt x="6922523" y="2164419"/>
                    <a:pt x="7087279" y="1860649"/>
                  </a:cubicBezTo>
                  <a:close/>
                </a:path>
              </a:pathLst>
            </a:cu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Textfeld 41"/>
            <p:cNvSpPr txBox="1"/>
            <p:nvPr/>
          </p:nvSpPr>
          <p:spPr>
            <a:xfrm rot="21407974">
              <a:off x="7300017" y="4506318"/>
              <a:ext cx="11821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>
                  <a:solidFill>
                    <a:schemeClr val="accent6"/>
                  </a:solidFill>
                </a:rPr>
                <a:t>Dekorierer</a:t>
              </a:r>
              <a:endParaRPr lang="de-DE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13" name="Textfeld 12"/>
          <p:cNvSpPr txBox="1"/>
          <p:nvPr/>
        </p:nvSpPr>
        <p:spPr>
          <a:xfrm>
            <a:off x="2766135" y="-46597"/>
            <a:ext cx="4333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</a:rPr>
              <a:t>Beispiel Stream-Klassen </a:t>
            </a:r>
            <a:r>
              <a:rPr lang="de-DE" b="1" dirty="0">
                <a:solidFill>
                  <a:schemeClr val="accent1">
                    <a:lumMod val="50000"/>
                  </a:schemeClr>
                </a:solidFill>
              </a:rPr>
              <a:t>der Java-Bibliothek</a:t>
            </a:r>
          </a:p>
          <a:p>
            <a:endParaRPr lang="de-DE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48" name="Gruppieren 47"/>
          <p:cNvGrpSpPr/>
          <p:nvPr/>
        </p:nvGrpSpPr>
        <p:grpSpPr>
          <a:xfrm>
            <a:off x="19057" y="4191741"/>
            <a:ext cx="6533571" cy="1685937"/>
            <a:chOff x="19057" y="4191741"/>
            <a:chExt cx="6533571" cy="1685937"/>
          </a:xfrm>
        </p:grpSpPr>
        <p:sp>
          <p:nvSpPr>
            <p:cNvPr id="43" name="Freihandform 42"/>
            <p:cNvSpPr/>
            <p:nvPr/>
          </p:nvSpPr>
          <p:spPr>
            <a:xfrm>
              <a:off x="19057" y="4191741"/>
              <a:ext cx="6533571" cy="1685937"/>
            </a:xfrm>
            <a:custGeom>
              <a:avLst/>
              <a:gdLst>
                <a:gd name="connsiteX0" fmla="*/ 6810503 w 7454984"/>
                <a:gd name="connsiteY0" fmla="*/ 234779 h 1751442"/>
                <a:gd name="connsiteX1" fmla="*/ 6705471 w 7454984"/>
                <a:gd name="connsiteY1" fmla="*/ 18536 h 1751442"/>
                <a:gd name="connsiteX2" fmla="*/ 3640995 w 7454984"/>
                <a:gd name="connsiteY2" fmla="*/ 92676 h 1751442"/>
                <a:gd name="connsiteX3" fmla="*/ 3035514 w 7454984"/>
                <a:gd name="connsiteY3" fmla="*/ 704336 h 1751442"/>
                <a:gd name="connsiteX4" fmla="*/ 632125 w 7454984"/>
                <a:gd name="connsiteY4" fmla="*/ 883509 h 1751442"/>
                <a:gd name="connsiteX5" fmla="*/ 551806 w 7454984"/>
                <a:gd name="connsiteY5" fmla="*/ 1612557 h 1751442"/>
                <a:gd name="connsiteX6" fmla="*/ 7020568 w 7454984"/>
                <a:gd name="connsiteY6" fmla="*/ 1594022 h 1751442"/>
                <a:gd name="connsiteX7" fmla="*/ 6334768 w 7454984"/>
                <a:gd name="connsiteY7" fmla="*/ 0 h 1751442"/>
                <a:gd name="connsiteX0" fmla="*/ 6810503 w 7481221"/>
                <a:gd name="connsiteY0" fmla="*/ 233342 h 1742288"/>
                <a:gd name="connsiteX1" fmla="*/ 6705471 w 7481221"/>
                <a:gd name="connsiteY1" fmla="*/ 17099 h 1742288"/>
                <a:gd name="connsiteX2" fmla="*/ 3640995 w 7481221"/>
                <a:gd name="connsiteY2" fmla="*/ 91239 h 1742288"/>
                <a:gd name="connsiteX3" fmla="*/ 3035514 w 7481221"/>
                <a:gd name="connsiteY3" fmla="*/ 702899 h 1742288"/>
                <a:gd name="connsiteX4" fmla="*/ 632125 w 7481221"/>
                <a:gd name="connsiteY4" fmla="*/ 882072 h 1742288"/>
                <a:gd name="connsiteX5" fmla="*/ 551806 w 7481221"/>
                <a:gd name="connsiteY5" fmla="*/ 1611120 h 1742288"/>
                <a:gd name="connsiteX6" fmla="*/ 7020568 w 7481221"/>
                <a:gd name="connsiteY6" fmla="*/ 1592585 h 1742288"/>
                <a:gd name="connsiteX7" fmla="*/ 6415087 w 7481221"/>
                <a:gd name="connsiteY7" fmla="*/ 109774 h 1742288"/>
                <a:gd name="connsiteX0" fmla="*/ 6327347 w 6933081"/>
                <a:gd name="connsiteY0" fmla="*/ 233342 h 1883043"/>
                <a:gd name="connsiteX1" fmla="*/ 6222315 w 6933081"/>
                <a:gd name="connsiteY1" fmla="*/ 17099 h 1883043"/>
                <a:gd name="connsiteX2" fmla="*/ 3157839 w 6933081"/>
                <a:gd name="connsiteY2" fmla="*/ 91239 h 1883043"/>
                <a:gd name="connsiteX3" fmla="*/ 2552358 w 6933081"/>
                <a:gd name="connsiteY3" fmla="*/ 702899 h 1883043"/>
                <a:gd name="connsiteX4" fmla="*/ 148969 w 6933081"/>
                <a:gd name="connsiteY4" fmla="*/ 882072 h 1883043"/>
                <a:gd name="connsiteX5" fmla="*/ 945979 w 6933081"/>
                <a:gd name="connsiteY5" fmla="*/ 1827363 h 1883043"/>
                <a:gd name="connsiteX6" fmla="*/ 6537412 w 6933081"/>
                <a:gd name="connsiteY6" fmla="*/ 1592585 h 1883043"/>
                <a:gd name="connsiteX7" fmla="*/ 5931931 w 6933081"/>
                <a:gd name="connsiteY7" fmla="*/ 109774 h 1883043"/>
                <a:gd name="connsiteX0" fmla="*/ 6280641 w 6874477"/>
                <a:gd name="connsiteY0" fmla="*/ 233342 h 1813896"/>
                <a:gd name="connsiteX1" fmla="*/ 6175609 w 6874477"/>
                <a:gd name="connsiteY1" fmla="*/ 17099 h 1813896"/>
                <a:gd name="connsiteX2" fmla="*/ 3111133 w 6874477"/>
                <a:gd name="connsiteY2" fmla="*/ 91239 h 1813896"/>
                <a:gd name="connsiteX3" fmla="*/ 2505652 w 6874477"/>
                <a:gd name="connsiteY3" fmla="*/ 702899 h 1813896"/>
                <a:gd name="connsiteX4" fmla="*/ 102263 w 6874477"/>
                <a:gd name="connsiteY4" fmla="*/ 882072 h 1813896"/>
                <a:gd name="connsiteX5" fmla="*/ 1059911 w 6874477"/>
                <a:gd name="connsiteY5" fmla="*/ 1734688 h 1813896"/>
                <a:gd name="connsiteX6" fmla="*/ 6490706 w 6874477"/>
                <a:gd name="connsiteY6" fmla="*/ 1592585 h 1813896"/>
                <a:gd name="connsiteX7" fmla="*/ 5885225 w 6874477"/>
                <a:gd name="connsiteY7" fmla="*/ 109774 h 1813896"/>
                <a:gd name="connsiteX0" fmla="*/ 6307750 w 6908908"/>
                <a:gd name="connsiteY0" fmla="*/ 233342 h 1929223"/>
                <a:gd name="connsiteX1" fmla="*/ 6202718 w 6908908"/>
                <a:gd name="connsiteY1" fmla="*/ 17099 h 1929223"/>
                <a:gd name="connsiteX2" fmla="*/ 3138242 w 6908908"/>
                <a:gd name="connsiteY2" fmla="*/ 91239 h 1929223"/>
                <a:gd name="connsiteX3" fmla="*/ 2532761 w 6908908"/>
                <a:gd name="connsiteY3" fmla="*/ 702899 h 1929223"/>
                <a:gd name="connsiteX4" fmla="*/ 129372 w 6908908"/>
                <a:gd name="connsiteY4" fmla="*/ 882072 h 1929223"/>
                <a:gd name="connsiteX5" fmla="*/ 988166 w 6908908"/>
                <a:gd name="connsiteY5" fmla="*/ 1882969 h 1929223"/>
                <a:gd name="connsiteX6" fmla="*/ 6517815 w 6908908"/>
                <a:gd name="connsiteY6" fmla="*/ 1592585 h 1929223"/>
                <a:gd name="connsiteX7" fmla="*/ 5912334 w 6908908"/>
                <a:gd name="connsiteY7" fmla="*/ 109774 h 1929223"/>
                <a:gd name="connsiteX0" fmla="*/ 6324599 w 6925757"/>
                <a:gd name="connsiteY0" fmla="*/ 233342 h 1893097"/>
                <a:gd name="connsiteX1" fmla="*/ 6219567 w 6925757"/>
                <a:gd name="connsiteY1" fmla="*/ 17099 h 1893097"/>
                <a:gd name="connsiteX2" fmla="*/ 3155091 w 6925757"/>
                <a:gd name="connsiteY2" fmla="*/ 91239 h 1893097"/>
                <a:gd name="connsiteX3" fmla="*/ 2549610 w 6925757"/>
                <a:gd name="connsiteY3" fmla="*/ 702899 h 1893097"/>
                <a:gd name="connsiteX4" fmla="*/ 146221 w 6925757"/>
                <a:gd name="connsiteY4" fmla="*/ 882072 h 1893097"/>
                <a:gd name="connsiteX5" fmla="*/ 1005015 w 6925757"/>
                <a:gd name="connsiteY5" fmla="*/ 1882969 h 1893097"/>
                <a:gd name="connsiteX6" fmla="*/ 6534664 w 6925757"/>
                <a:gd name="connsiteY6" fmla="*/ 1592585 h 1893097"/>
                <a:gd name="connsiteX7" fmla="*/ 5929183 w 6925757"/>
                <a:gd name="connsiteY7" fmla="*/ 109774 h 1893097"/>
                <a:gd name="connsiteX0" fmla="*/ 6294525 w 6612856"/>
                <a:gd name="connsiteY0" fmla="*/ 233342 h 1988908"/>
                <a:gd name="connsiteX1" fmla="*/ 6189493 w 6612856"/>
                <a:gd name="connsiteY1" fmla="*/ 17099 h 1988908"/>
                <a:gd name="connsiteX2" fmla="*/ 3125017 w 6612856"/>
                <a:gd name="connsiteY2" fmla="*/ 91239 h 1988908"/>
                <a:gd name="connsiteX3" fmla="*/ 2519536 w 6612856"/>
                <a:gd name="connsiteY3" fmla="*/ 702899 h 1988908"/>
                <a:gd name="connsiteX4" fmla="*/ 116147 w 6612856"/>
                <a:gd name="connsiteY4" fmla="*/ 882072 h 1988908"/>
                <a:gd name="connsiteX5" fmla="*/ 974941 w 6612856"/>
                <a:gd name="connsiteY5" fmla="*/ 1882969 h 1988908"/>
                <a:gd name="connsiteX6" fmla="*/ 6078281 w 6612856"/>
                <a:gd name="connsiteY6" fmla="*/ 1759401 h 1988908"/>
                <a:gd name="connsiteX7" fmla="*/ 5899109 w 6612856"/>
                <a:gd name="connsiteY7" fmla="*/ 109774 h 1988908"/>
                <a:gd name="connsiteX0" fmla="*/ 6294525 w 6812352"/>
                <a:gd name="connsiteY0" fmla="*/ 233342 h 1982291"/>
                <a:gd name="connsiteX1" fmla="*/ 6189493 w 6812352"/>
                <a:gd name="connsiteY1" fmla="*/ 17099 h 1982291"/>
                <a:gd name="connsiteX2" fmla="*/ 3125017 w 6812352"/>
                <a:gd name="connsiteY2" fmla="*/ 91239 h 1982291"/>
                <a:gd name="connsiteX3" fmla="*/ 2519536 w 6812352"/>
                <a:gd name="connsiteY3" fmla="*/ 702899 h 1982291"/>
                <a:gd name="connsiteX4" fmla="*/ 116147 w 6812352"/>
                <a:gd name="connsiteY4" fmla="*/ 882072 h 1982291"/>
                <a:gd name="connsiteX5" fmla="*/ 974941 w 6812352"/>
                <a:gd name="connsiteY5" fmla="*/ 1882969 h 1982291"/>
                <a:gd name="connsiteX6" fmla="*/ 6078281 w 6812352"/>
                <a:gd name="connsiteY6" fmla="*/ 1759401 h 1982291"/>
                <a:gd name="connsiteX7" fmla="*/ 6257455 w 6812352"/>
                <a:gd name="connsiteY7" fmla="*/ 233342 h 1982291"/>
                <a:gd name="connsiteX0" fmla="*/ 6294525 w 6823952"/>
                <a:gd name="connsiteY0" fmla="*/ 233342 h 1982939"/>
                <a:gd name="connsiteX1" fmla="*/ 6189493 w 6823952"/>
                <a:gd name="connsiteY1" fmla="*/ 17099 h 1982939"/>
                <a:gd name="connsiteX2" fmla="*/ 3125017 w 6823952"/>
                <a:gd name="connsiteY2" fmla="*/ 91239 h 1982939"/>
                <a:gd name="connsiteX3" fmla="*/ 2519536 w 6823952"/>
                <a:gd name="connsiteY3" fmla="*/ 702899 h 1982939"/>
                <a:gd name="connsiteX4" fmla="*/ 116147 w 6823952"/>
                <a:gd name="connsiteY4" fmla="*/ 882072 h 1982939"/>
                <a:gd name="connsiteX5" fmla="*/ 974941 w 6823952"/>
                <a:gd name="connsiteY5" fmla="*/ 1882969 h 1982939"/>
                <a:gd name="connsiteX6" fmla="*/ 6078281 w 6823952"/>
                <a:gd name="connsiteY6" fmla="*/ 1759401 h 1982939"/>
                <a:gd name="connsiteX7" fmla="*/ 6275990 w 6823952"/>
                <a:gd name="connsiteY7" fmla="*/ 220985 h 1982939"/>
                <a:gd name="connsiteX0" fmla="*/ 6294525 w 6546519"/>
                <a:gd name="connsiteY0" fmla="*/ 233342 h 1982939"/>
                <a:gd name="connsiteX1" fmla="*/ 6189493 w 6546519"/>
                <a:gd name="connsiteY1" fmla="*/ 17099 h 1982939"/>
                <a:gd name="connsiteX2" fmla="*/ 3125017 w 6546519"/>
                <a:gd name="connsiteY2" fmla="*/ 91239 h 1982939"/>
                <a:gd name="connsiteX3" fmla="*/ 2519536 w 6546519"/>
                <a:gd name="connsiteY3" fmla="*/ 702899 h 1982939"/>
                <a:gd name="connsiteX4" fmla="*/ 116147 w 6546519"/>
                <a:gd name="connsiteY4" fmla="*/ 882072 h 1982939"/>
                <a:gd name="connsiteX5" fmla="*/ 974941 w 6546519"/>
                <a:gd name="connsiteY5" fmla="*/ 1882969 h 1982939"/>
                <a:gd name="connsiteX6" fmla="*/ 6078281 w 6546519"/>
                <a:gd name="connsiteY6" fmla="*/ 1759401 h 1982939"/>
                <a:gd name="connsiteX7" fmla="*/ 6275990 w 6546519"/>
                <a:gd name="connsiteY7" fmla="*/ 220985 h 1982939"/>
                <a:gd name="connsiteX0" fmla="*/ 6294525 w 6574137"/>
                <a:gd name="connsiteY0" fmla="*/ 233342 h 1976589"/>
                <a:gd name="connsiteX1" fmla="*/ 6189493 w 6574137"/>
                <a:gd name="connsiteY1" fmla="*/ 17099 h 1976589"/>
                <a:gd name="connsiteX2" fmla="*/ 3125017 w 6574137"/>
                <a:gd name="connsiteY2" fmla="*/ 91239 h 1976589"/>
                <a:gd name="connsiteX3" fmla="*/ 2519536 w 6574137"/>
                <a:gd name="connsiteY3" fmla="*/ 702899 h 1976589"/>
                <a:gd name="connsiteX4" fmla="*/ 116147 w 6574137"/>
                <a:gd name="connsiteY4" fmla="*/ 882072 h 1976589"/>
                <a:gd name="connsiteX5" fmla="*/ 974941 w 6574137"/>
                <a:gd name="connsiteY5" fmla="*/ 1882969 h 1976589"/>
                <a:gd name="connsiteX6" fmla="*/ 6078281 w 6574137"/>
                <a:gd name="connsiteY6" fmla="*/ 1759401 h 1976589"/>
                <a:gd name="connsiteX7" fmla="*/ 6337774 w 6574137"/>
                <a:gd name="connsiteY7" fmla="*/ 344553 h 1976589"/>
                <a:gd name="connsiteX0" fmla="*/ 6189493 w 6574137"/>
                <a:gd name="connsiteY0" fmla="*/ 17099 h 1976589"/>
                <a:gd name="connsiteX1" fmla="*/ 3125017 w 6574137"/>
                <a:gd name="connsiteY1" fmla="*/ 91239 h 1976589"/>
                <a:gd name="connsiteX2" fmla="*/ 2519536 w 6574137"/>
                <a:gd name="connsiteY2" fmla="*/ 702899 h 1976589"/>
                <a:gd name="connsiteX3" fmla="*/ 116147 w 6574137"/>
                <a:gd name="connsiteY3" fmla="*/ 882072 h 1976589"/>
                <a:gd name="connsiteX4" fmla="*/ 974941 w 6574137"/>
                <a:gd name="connsiteY4" fmla="*/ 1882969 h 1976589"/>
                <a:gd name="connsiteX5" fmla="*/ 6078281 w 6574137"/>
                <a:gd name="connsiteY5" fmla="*/ 1759401 h 1976589"/>
                <a:gd name="connsiteX6" fmla="*/ 6337774 w 6574137"/>
                <a:gd name="connsiteY6" fmla="*/ 344553 h 1976589"/>
                <a:gd name="connsiteX0" fmla="*/ 6189493 w 6523225"/>
                <a:gd name="connsiteY0" fmla="*/ 17099 h 1993356"/>
                <a:gd name="connsiteX1" fmla="*/ 3125017 w 6523225"/>
                <a:gd name="connsiteY1" fmla="*/ 91239 h 1993356"/>
                <a:gd name="connsiteX2" fmla="*/ 2519536 w 6523225"/>
                <a:gd name="connsiteY2" fmla="*/ 702899 h 1993356"/>
                <a:gd name="connsiteX3" fmla="*/ 116147 w 6523225"/>
                <a:gd name="connsiteY3" fmla="*/ 882072 h 1993356"/>
                <a:gd name="connsiteX4" fmla="*/ 974941 w 6523225"/>
                <a:gd name="connsiteY4" fmla="*/ 1882969 h 1993356"/>
                <a:gd name="connsiteX5" fmla="*/ 6078281 w 6523225"/>
                <a:gd name="connsiteY5" fmla="*/ 1759401 h 1993356"/>
                <a:gd name="connsiteX6" fmla="*/ 6220385 w 6523225"/>
                <a:gd name="connsiteY6" fmla="*/ 29455 h 1993356"/>
                <a:gd name="connsiteX0" fmla="*/ 6189493 w 6513318"/>
                <a:gd name="connsiteY0" fmla="*/ 18536 h 1996532"/>
                <a:gd name="connsiteX1" fmla="*/ 3125017 w 6513318"/>
                <a:gd name="connsiteY1" fmla="*/ 92676 h 1996532"/>
                <a:gd name="connsiteX2" fmla="*/ 2519536 w 6513318"/>
                <a:gd name="connsiteY2" fmla="*/ 704336 h 1996532"/>
                <a:gd name="connsiteX3" fmla="*/ 116147 w 6513318"/>
                <a:gd name="connsiteY3" fmla="*/ 883509 h 1996532"/>
                <a:gd name="connsiteX4" fmla="*/ 974941 w 6513318"/>
                <a:gd name="connsiteY4" fmla="*/ 1884406 h 1996532"/>
                <a:gd name="connsiteX5" fmla="*/ 6078281 w 6513318"/>
                <a:gd name="connsiteY5" fmla="*/ 1760838 h 1996532"/>
                <a:gd name="connsiteX6" fmla="*/ 6195671 w 6513318"/>
                <a:gd name="connsiteY6" fmla="*/ 0 h 1996532"/>
                <a:gd name="connsiteX0" fmla="*/ 6196196 w 6520021"/>
                <a:gd name="connsiteY0" fmla="*/ 18536 h 1906566"/>
                <a:gd name="connsiteX1" fmla="*/ 3131720 w 6520021"/>
                <a:gd name="connsiteY1" fmla="*/ 92676 h 1906566"/>
                <a:gd name="connsiteX2" fmla="*/ 2526239 w 6520021"/>
                <a:gd name="connsiteY2" fmla="*/ 704336 h 1906566"/>
                <a:gd name="connsiteX3" fmla="*/ 122850 w 6520021"/>
                <a:gd name="connsiteY3" fmla="*/ 883509 h 1906566"/>
                <a:gd name="connsiteX4" fmla="*/ 981644 w 6520021"/>
                <a:gd name="connsiteY4" fmla="*/ 1884406 h 1906566"/>
                <a:gd name="connsiteX5" fmla="*/ 6084984 w 6520021"/>
                <a:gd name="connsiteY5" fmla="*/ 1760838 h 1906566"/>
                <a:gd name="connsiteX6" fmla="*/ 6202374 w 6520021"/>
                <a:gd name="connsiteY6" fmla="*/ 0 h 1906566"/>
                <a:gd name="connsiteX0" fmla="*/ 6196196 w 6533571"/>
                <a:gd name="connsiteY0" fmla="*/ 18536 h 1895023"/>
                <a:gd name="connsiteX1" fmla="*/ 3131720 w 6533571"/>
                <a:gd name="connsiteY1" fmla="*/ 92676 h 1895023"/>
                <a:gd name="connsiteX2" fmla="*/ 2526239 w 6533571"/>
                <a:gd name="connsiteY2" fmla="*/ 704336 h 1895023"/>
                <a:gd name="connsiteX3" fmla="*/ 122850 w 6533571"/>
                <a:gd name="connsiteY3" fmla="*/ 883509 h 1895023"/>
                <a:gd name="connsiteX4" fmla="*/ 981644 w 6533571"/>
                <a:gd name="connsiteY4" fmla="*/ 1884406 h 1895023"/>
                <a:gd name="connsiteX5" fmla="*/ 6084984 w 6533571"/>
                <a:gd name="connsiteY5" fmla="*/ 1760838 h 1895023"/>
                <a:gd name="connsiteX6" fmla="*/ 6202374 w 6533571"/>
                <a:gd name="connsiteY6" fmla="*/ 0 h 189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33571" h="1895023">
                  <a:moveTo>
                    <a:pt x="6196196" y="18536"/>
                  </a:moveTo>
                  <a:cubicBezTo>
                    <a:pt x="5667945" y="-5148"/>
                    <a:pt x="3743379" y="-21624"/>
                    <a:pt x="3131720" y="92676"/>
                  </a:cubicBezTo>
                  <a:cubicBezTo>
                    <a:pt x="2520061" y="206976"/>
                    <a:pt x="3027717" y="572531"/>
                    <a:pt x="2526239" y="704336"/>
                  </a:cubicBezTo>
                  <a:cubicBezTo>
                    <a:pt x="2024761" y="836141"/>
                    <a:pt x="380282" y="686831"/>
                    <a:pt x="122850" y="883509"/>
                  </a:cubicBezTo>
                  <a:cubicBezTo>
                    <a:pt x="-134582" y="1080187"/>
                    <a:pt x="-49116" y="2003855"/>
                    <a:pt x="981644" y="1884406"/>
                  </a:cubicBezTo>
                  <a:cubicBezTo>
                    <a:pt x="2012404" y="1764957"/>
                    <a:pt x="5183970" y="1778344"/>
                    <a:pt x="6084984" y="1760838"/>
                  </a:cubicBezTo>
                  <a:cubicBezTo>
                    <a:pt x="6985998" y="1743332"/>
                    <a:pt x="6261068" y="532885"/>
                    <a:pt x="6202374" y="0"/>
                  </a:cubicBezTo>
                </a:path>
              </a:pathLst>
            </a:cu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Textfeld 46"/>
            <p:cNvSpPr txBox="1"/>
            <p:nvPr/>
          </p:nvSpPr>
          <p:spPr>
            <a:xfrm>
              <a:off x="464236" y="4527096"/>
              <a:ext cx="1519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chemeClr val="accent2"/>
                  </a:solidFill>
                </a:rPr>
                <a:t>Komponenten</a:t>
              </a:r>
              <a:endParaRPr lang="de-DE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030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4" grpId="0"/>
      <p:bldP spid="18" grpId="0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21123"/>
          </a:xfrm>
        </p:spPr>
        <p:txBody>
          <a:bodyPr/>
          <a:lstStyle/>
          <a:p>
            <a:r>
              <a:rPr lang="de-DE" dirty="0" err="1" smtClean="0"/>
              <a:t>Dekorierer</a:t>
            </a:r>
            <a:r>
              <a:rPr lang="de-DE" dirty="0" smtClean="0"/>
              <a:t>- Kontext &amp; </a:t>
            </a:r>
            <a:r>
              <a:rPr lang="de-DE" dirty="0" smtClean="0">
                <a:solidFill>
                  <a:srgbClr val="FF0000"/>
                </a:solidFill>
              </a:rPr>
              <a:t>Forces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79222" y="1318998"/>
            <a:ext cx="8280573" cy="4351338"/>
          </a:xfrm>
        </p:spPr>
        <p:txBody>
          <a:bodyPr>
            <a:normAutofit fontScale="85000" lnSpcReduction="20000"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Dynamisches Hinzufügen (und Entfernen) von Funktionalität </a:t>
            </a:r>
            <a:r>
              <a:rPr lang="de-DE" dirty="0" smtClean="0"/>
              <a:t>und Zuständigkeiten zu einzelnen Objekten</a:t>
            </a:r>
          </a:p>
          <a:p>
            <a:r>
              <a:rPr lang="de-DE" dirty="0" smtClean="0"/>
              <a:t>Transparente Funktionalitätserweiterung, </a:t>
            </a:r>
            <a:r>
              <a:rPr lang="de-DE" dirty="0" smtClean="0">
                <a:solidFill>
                  <a:srgbClr val="FF0000"/>
                </a:solidFill>
              </a:rPr>
              <a:t>so dass andere Objekte nicht davon betroffen sind 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Vermeidung von Klassenexplosionen </a:t>
            </a:r>
            <a:r>
              <a:rPr lang="de-DE" dirty="0" smtClean="0"/>
              <a:t>wenn viele verschiede Kombinationen von Funktionalität erforderlich sind</a:t>
            </a:r>
          </a:p>
          <a:p>
            <a:r>
              <a:rPr lang="de-DE" dirty="0" smtClean="0"/>
              <a:t>Flexible </a:t>
            </a:r>
            <a:r>
              <a:rPr lang="de-DE" dirty="0"/>
              <a:t>Alternative zu Unterklassenbildung,</a:t>
            </a:r>
          </a:p>
          <a:p>
            <a:pPr lvl="1"/>
            <a:r>
              <a:rPr lang="de-DE" dirty="0"/>
              <a:t>Funktionalität wird Objekten hinzugefügt</a:t>
            </a:r>
            <a:br>
              <a:rPr lang="de-DE" dirty="0"/>
            </a:br>
            <a:r>
              <a:rPr lang="de-DE" dirty="0"/>
              <a:t>und nicht einer Klasse</a:t>
            </a:r>
          </a:p>
          <a:p>
            <a:pPr lvl="1"/>
            <a:r>
              <a:rPr lang="de-DE" dirty="0"/>
              <a:t>Dynamische statt statischer </a:t>
            </a:r>
            <a:r>
              <a:rPr lang="de-DE" dirty="0" smtClean="0"/>
              <a:t>Konfiguration</a:t>
            </a:r>
          </a:p>
          <a:p>
            <a:r>
              <a:rPr lang="de-DE" dirty="0"/>
              <a:t>Vermeidung von unnötiger </a:t>
            </a:r>
            <a:r>
              <a:rPr lang="de-DE" dirty="0" smtClean="0"/>
              <a:t>Vererbung und </a:t>
            </a:r>
            <a:r>
              <a:rPr lang="de-DE" dirty="0"/>
              <a:t>Codeverdoppelung</a:t>
            </a:r>
          </a:p>
          <a:p>
            <a:r>
              <a:rPr lang="de-DE" dirty="0" smtClean="0"/>
              <a:t>Funktionsüberladene Klassen sind </a:t>
            </a:r>
            <a:br>
              <a:rPr lang="de-DE" dirty="0" smtClean="0"/>
            </a:br>
            <a:r>
              <a:rPr lang="de-DE" dirty="0" smtClean="0">
                <a:solidFill>
                  <a:srgbClr val="FF0000"/>
                </a:solidFill>
              </a:rPr>
              <a:t>schwer zu nutzen und zu warten</a:t>
            </a:r>
            <a:endParaRPr lang="de-DE" dirty="0">
              <a:solidFill>
                <a:srgbClr val="FF0000"/>
              </a:solidFill>
            </a:endParaRPr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48418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07171"/>
          </a:xfrm>
        </p:spPr>
        <p:txBody>
          <a:bodyPr>
            <a:normAutofit fontScale="90000"/>
          </a:bodyPr>
          <a:lstStyle/>
          <a:p>
            <a:r>
              <a:rPr lang="de-DE" b="1" dirty="0" err="1" smtClean="0"/>
              <a:t>Dekorierer</a:t>
            </a:r>
            <a:r>
              <a:rPr lang="de-DE" b="1" dirty="0" smtClean="0"/>
              <a:t> - Konsequenzen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49" y="1047148"/>
            <a:ext cx="8472101" cy="5810851"/>
          </a:xfrm>
        </p:spPr>
        <p:txBody>
          <a:bodyPr>
            <a:normAutofit/>
          </a:bodyPr>
          <a:lstStyle/>
          <a:p>
            <a:r>
              <a:rPr lang="de-DE" dirty="0" smtClean="0">
                <a:solidFill>
                  <a:schemeClr val="accent6"/>
                </a:solidFill>
              </a:rPr>
              <a:t>Höhere Flexibilität gegenüber statischer Vererbung</a:t>
            </a:r>
            <a:endParaRPr lang="de-DE" dirty="0" smtClean="0"/>
          </a:p>
          <a:p>
            <a:r>
              <a:rPr lang="de-DE" dirty="0" smtClean="0">
                <a:solidFill>
                  <a:schemeClr val="accent6"/>
                </a:solidFill>
              </a:rPr>
              <a:t>Vermeidet funktionsüberladene Klassen auf hoher Ebene der Klassenhierarchie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Eine Dekoration und seine Komponente sind nicht identisch </a:t>
            </a:r>
            <a:br>
              <a:rPr lang="de-DE" dirty="0" smtClean="0">
                <a:solidFill>
                  <a:srgbClr val="FF0000"/>
                </a:solidFill>
              </a:rPr>
            </a:br>
            <a:r>
              <a:rPr lang="de-DE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Vorsicht bei Vergleichen zur Objektidentität</a:t>
            </a:r>
          </a:p>
          <a:p>
            <a:r>
              <a:rPr lang="de-DE" dirty="0" smtClean="0">
                <a:solidFill>
                  <a:srgbClr val="FF0000"/>
                </a:solidFill>
                <a:sym typeface="Wingdings" panose="05000000000000000000" pitchFamily="2" charset="2"/>
              </a:rPr>
              <a:t>Viele kleine Objekte zur Laufzeit</a:t>
            </a:r>
          </a:p>
          <a:p>
            <a:r>
              <a:rPr lang="de-DE" dirty="0" smtClean="0">
                <a:solidFill>
                  <a:srgbClr val="FF0000"/>
                </a:solidFill>
                <a:sym typeface="Wingdings" panose="05000000000000000000" pitchFamily="2" charset="2"/>
              </a:rPr>
              <a:t>Reihenfolge der Dekorationen kann Verhalten beeinflussen, eventuell Nebeneffekte</a:t>
            </a:r>
            <a:endParaRPr lang="de-DE" dirty="0" smtClean="0">
              <a:solidFill>
                <a:srgbClr val="FF0000"/>
              </a:solidFill>
            </a:endParaRPr>
          </a:p>
          <a:p>
            <a:endParaRPr lang="de-DE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84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83662"/>
            <a:ext cx="7886700" cy="722269"/>
          </a:xfrm>
        </p:spPr>
        <p:txBody>
          <a:bodyPr/>
          <a:lstStyle/>
          <a:p>
            <a:r>
              <a:rPr lang="de-DE" b="1" dirty="0" err="1" smtClean="0"/>
              <a:t>Dekorierer</a:t>
            </a:r>
            <a:r>
              <a:rPr lang="de-DE" b="1" dirty="0" smtClean="0"/>
              <a:t> - Weitere Beispiele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207787"/>
            <a:ext cx="7886700" cy="4351338"/>
          </a:xfrm>
        </p:spPr>
        <p:txBody>
          <a:bodyPr/>
          <a:lstStyle/>
          <a:p>
            <a:r>
              <a:rPr lang="de-DE" dirty="0" err="1" smtClean="0"/>
              <a:t>Wrappen</a:t>
            </a:r>
            <a:r>
              <a:rPr lang="de-DE" dirty="0" smtClean="0"/>
              <a:t> von GUI-Elementen mit</a:t>
            </a:r>
          </a:p>
          <a:p>
            <a:pPr lvl="1"/>
            <a:r>
              <a:rPr lang="de-DE" dirty="0" smtClean="0"/>
              <a:t>Rahmen, </a:t>
            </a:r>
            <a:r>
              <a:rPr lang="de-DE" dirty="0" err="1" smtClean="0"/>
              <a:t>Scrollbalken</a:t>
            </a:r>
            <a:r>
              <a:rPr lang="de-DE" dirty="0" smtClean="0"/>
              <a:t>, …</a:t>
            </a:r>
          </a:p>
          <a:p>
            <a:r>
              <a:rPr lang="de-DE" dirty="0" smtClean="0"/>
              <a:t>Stream-Klassen der Java-Bibliothek</a:t>
            </a:r>
          </a:p>
          <a:p>
            <a:r>
              <a:rPr lang="de-DE" dirty="0" smtClean="0"/>
              <a:t>Dekorieren von Produkten mit zusätzlicher Konfiguration</a:t>
            </a:r>
          </a:p>
          <a:p>
            <a:pPr lvl="1"/>
            <a:r>
              <a:rPr lang="de-DE" dirty="0" smtClean="0"/>
              <a:t>Kaffeeprodukte mit Zusätzen wie Extra-</a:t>
            </a:r>
            <a:r>
              <a:rPr lang="de-DE" dirty="0" err="1" smtClean="0"/>
              <a:t>Shot</a:t>
            </a:r>
            <a:r>
              <a:rPr lang="de-DE" dirty="0" smtClean="0"/>
              <a:t>, Sirup,…</a:t>
            </a:r>
          </a:p>
          <a:p>
            <a:pPr lvl="1"/>
            <a:r>
              <a:rPr lang="de-DE" dirty="0" smtClean="0"/>
              <a:t>Verträge mit zusätzlichen Klauseln oder Leistungen</a:t>
            </a:r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59251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095675"/>
          </a:xfrm>
        </p:spPr>
        <p:txBody>
          <a:bodyPr>
            <a:normAutofit/>
          </a:bodyPr>
          <a:lstStyle/>
          <a:p>
            <a:r>
              <a:rPr lang="de-DE" dirty="0" smtClean="0"/>
              <a:t>Abstract Factory Patten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229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4616898" y="276656"/>
            <a:ext cx="2014152" cy="11059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i="1" dirty="0" err="1" smtClean="0">
                <a:solidFill>
                  <a:schemeClr val="tx2"/>
                </a:solidFill>
              </a:rPr>
              <a:t>AbstrakteFabrik</a:t>
            </a:r>
            <a:endParaRPr lang="de-DE" i="1" dirty="0">
              <a:solidFill>
                <a:schemeClr val="tx2"/>
              </a:solidFill>
            </a:endParaRPr>
          </a:p>
        </p:txBody>
      </p:sp>
      <p:cxnSp>
        <p:nvCxnSpPr>
          <p:cNvPr id="8" name="Gerader Verbinder 7"/>
          <p:cNvCxnSpPr/>
          <p:nvPr/>
        </p:nvCxnSpPr>
        <p:spPr>
          <a:xfrm>
            <a:off x="4612781" y="693067"/>
            <a:ext cx="201415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4631000" y="767444"/>
            <a:ext cx="1351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/>
              <a:t>ErzeugeProduktA</a:t>
            </a:r>
            <a:r>
              <a:rPr lang="de-DE" sz="1200" dirty="0" smtClean="0"/>
              <a:t>()</a:t>
            </a:r>
          </a:p>
          <a:p>
            <a:r>
              <a:rPr lang="de-DE" sz="1200" dirty="0" err="1" smtClean="0"/>
              <a:t>ErzeugeProduktB</a:t>
            </a:r>
            <a:r>
              <a:rPr lang="de-DE" sz="1200" dirty="0" smtClean="0"/>
              <a:t>()</a:t>
            </a:r>
            <a:endParaRPr lang="de-DE" sz="1200" dirty="0"/>
          </a:p>
        </p:txBody>
      </p:sp>
      <p:grpSp>
        <p:nvGrpSpPr>
          <p:cNvPr id="83" name="Gruppieren 82"/>
          <p:cNvGrpSpPr/>
          <p:nvPr/>
        </p:nvGrpSpPr>
        <p:grpSpPr>
          <a:xfrm>
            <a:off x="3267954" y="1362279"/>
            <a:ext cx="4819135" cy="2201674"/>
            <a:chOff x="3267954" y="1362279"/>
            <a:chExt cx="4819135" cy="2201674"/>
          </a:xfrm>
        </p:grpSpPr>
        <p:sp>
          <p:nvSpPr>
            <p:cNvPr id="20" name="Rechteck 19"/>
            <p:cNvSpPr/>
            <p:nvPr/>
          </p:nvSpPr>
          <p:spPr>
            <a:xfrm>
              <a:off x="3267954" y="2458022"/>
              <a:ext cx="2370438" cy="110593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e-DE" dirty="0" smtClean="0">
                  <a:solidFill>
                    <a:schemeClr val="accent6"/>
                  </a:solidFill>
                </a:rPr>
                <a:t>KonkreteFabrik1</a:t>
              </a:r>
              <a:endParaRPr lang="de-DE" dirty="0">
                <a:solidFill>
                  <a:schemeClr val="accent6"/>
                </a:solidFill>
              </a:endParaRPr>
            </a:p>
          </p:txBody>
        </p:sp>
        <p:cxnSp>
          <p:nvCxnSpPr>
            <p:cNvPr id="21" name="Gerader Verbinder 20"/>
            <p:cNvCxnSpPr/>
            <p:nvPr/>
          </p:nvCxnSpPr>
          <p:spPr>
            <a:xfrm>
              <a:off x="3267954" y="2865794"/>
              <a:ext cx="2370438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feld 21"/>
            <p:cNvSpPr txBox="1"/>
            <p:nvPr/>
          </p:nvSpPr>
          <p:spPr>
            <a:xfrm>
              <a:off x="3330666" y="2927730"/>
              <a:ext cx="13516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err="1">
                  <a:solidFill>
                    <a:schemeClr val="accent6"/>
                  </a:solidFill>
                </a:rPr>
                <a:t>ErzeugeProduktA</a:t>
              </a:r>
              <a:r>
                <a:rPr lang="de-DE" sz="1200" dirty="0">
                  <a:solidFill>
                    <a:schemeClr val="accent6"/>
                  </a:solidFill>
                </a:rPr>
                <a:t>()</a:t>
              </a:r>
            </a:p>
            <a:p>
              <a:r>
                <a:rPr lang="de-DE" sz="1200" dirty="0" err="1">
                  <a:solidFill>
                    <a:schemeClr val="accent6"/>
                  </a:solidFill>
                </a:rPr>
                <a:t>ErzeugeProduktB</a:t>
              </a:r>
              <a:r>
                <a:rPr lang="de-DE" sz="1200" dirty="0">
                  <a:solidFill>
                    <a:schemeClr val="accent6"/>
                  </a:solidFill>
                </a:rPr>
                <a:t>()</a:t>
              </a:r>
            </a:p>
          </p:txBody>
        </p:sp>
        <p:sp>
          <p:nvSpPr>
            <p:cNvPr id="23" name="Rechteck 22"/>
            <p:cNvSpPr/>
            <p:nvPr/>
          </p:nvSpPr>
          <p:spPr>
            <a:xfrm>
              <a:off x="5908181" y="2458022"/>
              <a:ext cx="2178908" cy="110593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e-DE" dirty="0" smtClean="0">
                  <a:solidFill>
                    <a:schemeClr val="accent2"/>
                  </a:solidFill>
                </a:rPr>
                <a:t>KonkreteFabrik2</a:t>
              </a:r>
              <a:endParaRPr lang="de-DE" dirty="0">
                <a:solidFill>
                  <a:schemeClr val="accent2"/>
                </a:solidFill>
              </a:endParaRPr>
            </a:p>
          </p:txBody>
        </p:sp>
        <p:cxnSp>
          <p:nvCxnSpPr>
            <p:cNvPr id="24" name="Gerader Verbinder 23"/>
            <p:cNvCxnSpPr/>
            <p:nvPr/>
          </p:nvCxnSpPr>
          <p:spPr>
            <a:xfrm>
              <a:off x="5908181" y="2865794"/>
              <a:ext cx="2178908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feld 24"/>
            <p:cNvSpPr txBox="1"/>
            <p:nvPr/>
          </p:nvSpPr>
          <p:spPr>
            <a:xfrm>
              <a:off x="5908181" y="2933756"/>
              <a:ext cx="13516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err="1">
                  <a:solidFill>
                    <a:schemeClr val="accent2"/>
                  </a:solidFill>
                </a:rPr>
                <a:t>ErzeugeProduktA</a:t>
              </a:r>
              <a:r>
                <a:rPr lang="de-DE" sz="1200" dirty="0">
                  <a:solidFill>
                    <a:schemeClr val="accent2"/>
                  </a:solidFill>
                </a:rPr>
                <a:t>()</a:t>
              </a:r>
            </a:p>
            <a:p>
              <a:r>
                <a:rPr lang="de-DE" sz="1200" dirty="0" err="1">
                  <a:solidFill>
                    <a:schemeClr val="accent2"/>
                  </a:solidFill>
                </a:rPr>
                <a:t>ErzeugeProduktB</a:t>
              </a:r>
              <a:r>
                <a:rPr lang="de-DE" sz="1200" dirty="0">
                  <a:solidFill>
                    <a:schemeClr val="accent2"/>
                  </a:solidFill>
                </a:rPr>
                <a:t>()</a:t>
              </a:r>
            </a:p>
          </p:txBody>
        </p:sp>
        <p:cxnSp>
          <p:nvCxnSpPr>
            <p:cNvPr id="38" name="Gerade Verbindung mit Pfeil 37"/>
            <p:cNvCxnSpPr>
              <a:stCxn id="20" idx="0"/>
              <a:endCxn id="39" idx="3"/>
            </p:cNvCxnSpPr>
            <p:nvPr/>
          </p:nvCxnSpPr>
          <p:spPr>
            <a:xfrm flipV="1">
              <a:off x="4453173" y="1612423"/>
              <a:ext cx="850134" cy="845599"/>
            </a:xfrm>
            <a:prstGeom prst="straightConnector1">
              <a:avLst/>
            </a:prstGeom>
            <a:ln w="1905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Gleichschenkliges Dreieck 38"/>
            <p:cNvSpPr/>
            <p:nvPr/>
          </p:nvSpPr>
          <p:spPr>
            <a:xfrm rot="2215510">
              <a:off x="5257076" y="1362279"/>
              <a:ext cx="259492" cy="278027"/>
            </a:xfrm>
            <a:prstGeom prst="triangl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40" name="Gerade Verbindung mit Pfeil 39"/>
            <p:cNvCxnSpPr>
              <a:stCxn id="23" idx="0"/>
              <a:endCxn id="41" idx="3"/>
            </p:cNvCxnSpPr>
            <p:nvPr/>
          </p:nvCxnSpPr>
          <p:spPr>
            <a:xfrm flipH="1" flipV="1">
              <a:off x="5954532" y="1626300"/>
              <a:ext cx="1043103" cy="831722"/>
            </a:xfrm>
            <a:prstGeom prst="straightConnector1">
              <a:avLst/>
            </a:prstGeom>
            <a:ln w="1905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Gleichschenkliges Dreieck 40"/>
            <p:cNvSpPr/>
            <p:nvPr/>
          </p:nvSpPr>
          <p:spPr>
            <a:xfrm rot="19252509">
              <a:off x="5737067" y="1379444"/>
              <a:ext cx="259492" cy="278027"/>
            </a:xfrm>
            <a:prstGeom prst="triangl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53" name="Gerade Verbindung mit Pfeil 52"/>
          <p:cNvCxnSpPr/>
          <p:nvPr/>
        </p:nvCxnSpPr>
        <p:spPr>
          <a:xfrm>
            <a:off x="2323070" y="482931"/>
            <a:ext cx="2289711" cy="3861"/>
          </a:xfrm>
          <a:prstGeom prst="straightConnector1">
            <a:avLst/>
          </a:prstGeom>
          <a:ln w="190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hteck 34"/>
          <p:cNvSpPr/>
          <p:nvPr/>
        </p:nvSpPr>
        <p:spPr>
          <a:xfrm>
            <a:off x="298222" y="276656"/>
            <a:ext cx="2014152" cy="4164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dirty="0" smtClean="0">
                <a:solidFill>
                  <a:schemeClr val="tx2"/>
                </a:solidFill>
              </a:rPr>
              <a:t>Klient</a:t>
            </a:r>
            <a:endParaRPr lang="de-DE" dirty="0">
              <a:solidFill>
                <a:schemeClr val="tx2"/>
              </a:solidFill>
            </a:endParaRPr>
          </a:p>
        </p:txBody>
      </p:sp>
      <p:grpSp>
        <p:nvGrpSpPr>
          <p:cNvPr id="85" name="Gruppieren 84"/>
          <p:cNvGrpSpPr/>
          <p:nvPr/>
        </p:nvGrpSpPr>
        <p:grpSpPr>
          <a:xfrm>
            <a:off x="298222" y="5057518"/>
            <a:ext cx="3844833" cy="891668"/>
            <a:chOff x="298222" y="5057518"/>
            <a:chExt cx="3844833" cy="891668"/>
          </a:xfrm>
        </p:grpSpPr>
        <p:sp>
          <p:nvSpPr>
            <p:cNvPr id="60" name="Rechteck 59"/>
            <p:cNvSpPr/>
            <p:nvPr/>
          </p:nvSpPr>
          <p:spPr>
            <a:xfrm>
              <a:off x="298222" y="5644709"/>
              <a:ext cx="1907312" cy="30447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e-DE" sz="1400" dirty="0" smtClean="0">
                  <a:solidFill>
                    <a:schemeClr val="accent6"/>
                  </a:solidFill>
                </a:rPr>
                <a:t>KonkretesProduktA1</a:t>
              </a:r>
              <a:endParaRPr lang="de-DE" sz="1400" dirty="0">
                <a:solidFill>
                  <a:schemeClr val="accent6"/>
                </a:solidFill>
              </a:endParaRPr>
            </a:p>
          </p:txBody>
        </p:sp>
        <p:sp>
          <p:nvSpPr>
            <p:cNvPr id="61" name="Rechteck 60"/>
            <p:cNvSpPr/>
            <p:nvPr/>
          </p:nvSpPr>
          <p:spPr>
            <a:xfrm>
              <a:off x="2349244" y="5644709"/>
              <a:ext cx="1793811" cy="30447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e-DE" sz="1400" dirty="0" smtClean="0">
                  <a:solidFill>
                    <a:schemeClr val="accent2"/>
                  </a:solidFill>
                </a:rPr>
                <a:t>KonkretesProduktA2</a:t>
              </a:r>
              <a:endParaRPr lang="de-DE" sz="1400" i="1" dirty="0">
                <a:solidFill>
                  <a:schemeClr val="accent2"/>
                </a:solidFill>
              </a:endParaRPr>
            </a:p>
          </p:txBody>
        </p:sp>
        <p:cxnSp>
          <p:nvCxnSpPr>
            <p:cNvPr id="62" name="Gerade Verbindung mit Pfeil 61"/>
            <p:cNvCxnSpPr>
              <a:stCxn id="60" idx="0"/>
              <a:endCxn id="63" idx="3"/>
            </p:cNvCxnSpPr>
            <p:nvPr/>
          </p:nvCxnSpPr>
          <p:spPr>
            <a:xfrm flipV="1">
              <a:off x="1251878" y="5307662"/>
              <a:ext cx="321130" cy="337047"/>
            </a:xfrm>
            <a:prstGeom prst="straightConnector1">
              <a:avLst/>
            </a:prstGeom>
            <a:ln w="1905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Gleichschenkliges Dreieck 62"/>
            <p:cNvSpPr/>
            <p:nvPr/>
          </p:nvSpPr>
          <p:spPr>
            <a:xfrm rot="2215510">
              <a:off x="1557665" y="5057518"/>
              <a:ext cx="197715" cy="278027"/>
            </a:xfrm>
            <a:prstGeom prst="triangl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/>
            </a:p>
          </p:txBody>
        </p:sp>
        <p:cxnSp>
          <p:nvCxnSpPr>
            <p:cNvPr id="64" name="Gerade Verbindung mit Pfeil 63"/>
            <p:cNvCxnSpPr>
              <a:stCxn id="61" idx="0"/>
              <a:endCxn id="65" idx="3"/>
            </p:cNvCxnSpPr>
            <p:nvPr/>
          </p:nvCxnSpPr>
          <p:spPr>
            <a:xfrm flipH="1" flipV="1">
              <a:off x="3010129" y="5344025"/>
              <a:ext cx="236021" cy="300684"/>
            </a:xfrm>
            <a:prstGeom prst="straightConnector1">
              <a:avLst/>
            </a:prstGeom>
            <a:ln w="1905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Gleichschenkliges Dreieck 64"/>
            <p:cNvSpPr/>
            <p:nvPr/>
          </p:nvSpPr>
          <p:spPr>
            <a:xfrm rot="19252509">
              <a:off x="2823552" y="5097169"/>
              <a:ext cx="197715" cy="278027"/>
            </a:xfrm>
            <a:prstGeom prst="triangl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/>
            </a:p>
          </p:txBody>
        </p:sp>
      </p:grpSp>
      <p:sp>
        <p:nvSpPr>
          <p:cNvPr id="66" name="Rechteck 65"/>
          <p:cNvSpPr/>
          <p:nvPr/>
        </p:nvSpPr>
        <p:spPr>
          <a:xfrm>
            <a:off x="1448676" y="4751049"/>
            <a:ext cx="1667178" cy="3542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400" b="1" i="1" dirty="0" err="1" smtClean="0">
                <a:solidFill>
                  <a:schemeClr val="tx1"/>
                </a:solidFill>
              </a:rPr>
              <a:t>AbstraktesProduktA</a:t>
            </a:r>
            <a:endParaRPr lang="de-DE" sz="1400" b="1" i="1" dirty="0">
              <a:solidFill>
                <a:schemeClr val="tx1"/>
              </a:solidFill>
            </a:endParaRPr>
          </a:p>
        </p:txBody>
      </p:sp>
      <p:grpSp>
        <p:nvGrpSpPr>
          <p:cNvPr id="86" name="Gruppieren 85"/>
          <p:cNvGrpSpPr/>
          <p:nvPr/>
        </p:nvGrpSpPr>
        <p:grpSpPr>
          <a:xfrm>
            <a:off x="5199585" y="5057518"/>
            <a:ext cx="3844833" cy="891668"/>
            <a:chOff x="5199585" y="5057518"/>
            <a:chExt cx="3844833" cy="891668"/>
          </a:xfrm>
        </p:grpSpPr>
        <p:sp>
          <p:nvSpPr>
            <p:cNvPr id="67" name="Rechteck 66"/>
            <p:cNvSpPr/>
            <p:nvPr/>
          </p:nvSpPr>
          <p:spPr>
            <a:xfrm>
              <a:off x="5199585" y="5644709"/>
              <a:ext cx="1907312" cy="30447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e-DE" sz="1400" dirty="0" smtClean="0">
                  <a:solidFill>
                    <a:schemeClr val="accent6"/>
                  </a:solidFill>
                </a:rPr>
                <a:t>KonkretesProduktB1</a:t>
              </a:r>
              <a:endParaRPr lang="de-DE" sz="1400" dirty="0">
                <a:solidFill>
                  <a:schemeClr val="accent6"/>
                </a:solidFill>
              </a:endParaRPr>
            </a:p>
          </p:txBody>
        </p:sp>
        <p:sp>
          <p:nvSpPr>
            <p:cNvPr id="68" name="Rechteck 67"/>
            <p:cNvSpPr/>
            <p:nvPr/>
          </p:nvSpPr>
          <p:spPr>
            <a:xfrm>
              <a:off x="7250607" y="5644709"/>
              <a:ext cx="1793811" cy="30447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e-DE" sz="1400" dirty="0" smtClean="0">
                  <a:solidFill>
                    <a:schemeClr val="accent2"/>
                  </a:solidFill>
                </a:rPr>
                <a:t>KonkretesProduktB2</a:t>
              </a:r>
              <a:endParaRPr lang="de-DE" sz="1400" i="1" dirty="0">
                <a:solidFill>
                  <a:schemeClr val="accent2"/>
                </a:solidFill>
              </a:endParaRPr>
            </a:p>
          </p:txBody>
        </p:sp>
        <p:cxnSp>
          <p:nvCxnSpPr>
            <p:cNvPr id="69" name="Gerade Verbindung mit Pfeil 68"/>
            <p:cNvCxnSpPr>
              <a:stCxn id="67" idx="0"/>
              <a:endCxn id="70" idx="3"/>
            </p:cNvCxnSpPr>
            <p:nvPr/>
          </p:nvCxnSpPr>
          <p:spPr>
            <a:xfrm flipV="1">
              <a:off x="6153241" y="5307662"/>
              <a:ext cx="321130" cy="337047"/>
            </a:xfrm>
            <a:prstGeom prst="straightConnector1">
              <a:avLst/>
            </a:prstGeom>
            <a:ln w="1905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Gleichschenkliges Dreieck 69"/>
            <p:cNvSpPr/>
            <p:nvPr/>
          </p:nvSpPr>
          <p:spPr>
            <a:xfrm rot="2215510">
              <a:off x="6459028" y="5057518"/>
              <a:ext cx="197715" cy="278027"/>
            </a:xfrm>
            <a:prstGeom prst="triangl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/>
            </a:p>
          </p:txBody>
        </p:sp>
        <p:cxnSp>
          <p:nvCxnSpPr>
            <p:cNvPr id="71" name="Gerade Verbindung mit Pfeil 70"/>
            <p:cNvCxnSpPr>
              <a:stCxn id="68" idx="0"/>
              <a:endCxn id="72" idx="3"/>
            </p:cNvCxnSpPr>
            <p:nvPr/>
          </p:nvCxnSpPr>
          <p:spPr>
            <a:xfrm flipH="1" flipV="1">
              <a:off x="7911492" y="5344025"/>
              <a:ext cx="236021" cy="300684"/>
            </a:xfrm>
            <a:prstGeom prst="straightConnector1">
              <a:avLst/>
            </a:prstGeom>
            <a:ln w="1905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Gleichschenkliges Dreieck 71"/>
            <p:cNvSpPr/>
            <p:nvPr/>
          </p:nvSpPr>
          <p:spPr>
            <a:xfrm rot="19252509">
              <a:off x="7724915" y="5097169"/>
              <a:ext cx="197715" cy="278027"/>
            </a:xfrm>
            <a:prstGeom prst="triangl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/>
            </a:p>
          </p:txBody>
        </p:sp>
      </p:grpSp>
      <p:sp>
        <p:nvSpPr>
          <p:cNvPr id="73" name="Rechteck 72"/>
          <p:cNvSpPr/>
          <p:nvPr/>
        </p:nvSpPr>
        <p:spPr>
          <a:xfrm>
            <a:off x="6350039" y="4751049"/>
            <a:ext cx="1667178" cy="3542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400" b="1" i="1" dirty="0" err="1" smtClean="0">
                <a:solidFill>
                  <a:schemeClr val="tx1"/>
                </a:solidFill>
              </a:rPr>
              <a:t>AbstraktesProduktB</a:t>
            </a:r>
            <a:endParaRPr lang="de-DE" sz="1400" b="1" i="1" dirty="0">
              <a:solidFill>
                <a:schemeClr val="tx1"/>
              </a:solidFill>
            </a:endParaRPr>
          </a:p>
        </p:txBody>
      </p:sp>
      <p:sp>
        <p:nvSpPr>
          <p:cNvPr id="76" name="Freihandform 75"/>
          <p:cNvSpPr/>
          <p:nvPr/>
        </p:nvSpPr>
        <p:spPr>
          <a:xfrm>
            <a:off x="4275438" y="3076833"/>
            <a:ext cx="1655805" cy="2743412"/>
          </a:xfrm>
          <a:custGeom>
            <a:avLst/>
            <a:gdLst>
              <a:gd name="connsiteX0" fmla="*/ 1655805 w 1655805"/>
              <a:gd name="connsiteY0" fmla="*/ 0 h 2908346"/>
              <a:gd name="connsiteX1" fmla="*/ 1495167 w 1655805"/>
              <a:gd name="connsiteY1" fmla="*/ 364525 h 2908346"/>
              <a:gd name="connsiteX2" fmla="*/ 1322173 w 1655805"/>
              <a:gd name="connsiteY2" fmla="*/ 1278925 h 2908346"/>
              <a:gd name="connsiteX3" fmla="*/ 451021 w 1655805"/>
              <a:gd name="connsiteY3" fmla="*/ 1476633 h 2908346"/>
              <a:gd name="connsiteX4" fmla="*/ 333632 w 1655805"/>
              <a:gd name="connsiteY4" fmla="*/ 2687595 h 2908346"/>
              <a:gd name="connsiteX5" fmla="*/ 0 w 1655805"/>
              <a:gd name="connsiteY5" fmla="*/ 2903838 h 2908346"/>
              <a:gd name="connsiteX0" fmla="*/ 1655805 w 1655805"/>
              <a:gd name="connsiteY0" fmla="*/ 0 h 2908346"/>
              <a:gd name="connsiteX1" fmla="*/ 1495167 w 1655805"/>
              <a:gd name="connsiteY1" fmla="*/ 364525 h 2908346"/>
              <a:gd name="connsiteX2" fmla="*/ 1322173 w 1655805"/>
              <a:gd name="connsiteY2" fmla="*/ 1278925 h 2908346"/>
              <a:gd name="connsiteX3" fmla="*/ 333632 w 1655805"/>
              <a:gd name="connsiteY3" fmla="*/ 2687595 h 2908346"/>
              <a:gd name="connsiteX4" fmla="*/ 0 w 1655805"/>
              <a:gd name="connsiteY4" fmla="*/ 2903838 h 2908346"/>
              <a:gd name="connsiteX0" fmla="*/ 1655805 w 1655805"/>
              <a:gd name="connsiteY0" fmla="*/ 0 h 2905598"/>
              <a:gd name="connsiteX1" fmla="*/ 1495167 w 1655805"/>
              <a:gd name="connsiteY1" fmla="*/ 364525 h 2905598"/>
              <a:gd name="connsiteX2" fmla="*/ 1093573 w 1655805"/>
              <a:gd name="connsiteY2" fmla="*/ 1751719 h 2905598"/>
              <a:gd name="connsiteX3" fmla="*/ 333632 w 1655805"/>
              <a:gd name="connsiteY3" fmla="*/ 2687595 h 2905598"/>
              <a:gd name="connsiteX4" fmla="*/ 0 w 1655805"/>
              <a:gd name="connsiteY4" fmla="*/ 2903838 h 2905598"/>
              <a:gd name="connsiteX0" fmla="*/ 1655805 w 1655805"/>
              <a:gd name="connsiteY0" fmla="*/ 0 h 2915790"/>
              <a:gd name="connsiteX1" fmla="*/ 1495167 w 1655805"/>
              <a:gd name="connsiteY1" fmla="*/ 364525 h 2915790"/>
              <a:gd name="connsiteX2" fmla="*/ 1093573 w 1655805"/>
              <a:gd name="connsiteY2" fmla="*/ 1751719 h 2915790"/>
              <a:gd name="connsiteX3" fmla="*/ 475734 w 1655805"/>
              <a:gd name="connsiteY3" fmla="*/ 2766393 h 2915790"/>
              <a:gd name="connsiteX4" fmla="*/ 0 w 1655805"/>
              <a:gd name="connsiteY4" fmla="*/ 2903838 h 291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5805" h="2915790">
                <a:moveTo>
                  <a:pt x="1655805" y="0"/>
                </a:moveTo>
                <a:cubicBezTo>
                  <a:pt x="1603288" y="75685"/>
                  <a:pt x="1588872" y="72572"/>
                  <a:pt x="1495167" y="364525"/>
                </a:cubicBezTo>
                <a:cubicBezTo>
                  <a:pt x="1401462" y="656478"/>
                  <a:pt x="1263479" y="1351408"/>
                  <a:pt x="1093573" y="1751719"/>
                </a:cubicBezTo>
                <a:cubicBezTo>
                  <a:pt x="923668" y="2152030"/>
                  <a:pt x="657996" y="2574373"/>
                  <a:pt x="475734" y="2766393"/>
                </a:cubicBezTo>
                <a:cubicBezTo>
                  <a:pt x="293472" y="2958413"/>
                  <a:pt x="129231" y="2914650"/>
                  <a:pt x="0" y="2903838"/>
                </a:cubicBezTo>
              </a:path>
            </a:pathLst>
          </a:custGeom>
          <a:noFill/>
          <a:ln w="19050">
            <a:solidFill>
              <a:schemeClr val="accent2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Freihandform 76"/>
          <p:cNvSpPr/>
          <p:nvPr/>
        </p:nvSpPr>
        <p:spPr>
          <a:xfrm>
            <a:off x="7216347" y="3219191"/>
            <a:ext cx="1308600" cy="2316636"/>
          </a:xfrm>
          <a:custGeom>
            <a:avLst/>
            <a:gdLst>
              <a:gd name="connsiteX0" fmla="*/ 0 w 1269799"/>
              <a:gd name="connsiteY0" fmla="*/ 212846 h 2474132"/>
              <a:gd name="connsiteX1" fmla="*/ 1093573 w 1269799"/>
              <a:gd name="connsiteY1" fmla="*/ 219024 h 2474132"/>
              <a:gd name="connsiteX2" fmla="*/ 1254211 w 1269799"/>
              <a:gd name="connsiteY2" fmla="*/ 2474132 h 2474132"/>
              <a:gd name="connsiteX0" fmla="*/ 0 w 1286659"/>
              <a:gd name="connsiteY0" fmla="*/ 104626 h 2365912"/>
              <a:gd name="connsiteX1" fmla="*/ 1143000 w 1286659"/>
              <a:gd name="connsiteY1" fmla="*/ 345582 h 2365912"/>
              <a:gd name="connsiteX2" fmla="*/ 1254211 w 1286659"/>
              <a:gd name="connsiteY2" fmla="*/ 2365912 h 2365912"/>
              <a:gd name="connsiteX0" fmla="*/ 0 w 1308600"/>
              <a:gd name="connsiteY0" fmla="*/ 55350 h 2316636"/>
              <a:gd name="connsiteX1" fmla="*/ 1186248 w 1308600"/>
              <a:gd name="connsiteY1" fmla="*/ 555798 h 2316636"/>
              <a:gd name="connsiteX2" fmla="*/ 1254211 w 1308600"/>
              <a:gd name="connsiteY2" fmla="*/ 2316636 h 2316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8600" h="2316636">
                <a:moveTo>
                  <a:pt x="0" y="55350"/>
                </a:moveTo>
                <a:cubicBezTo>
                  <a:pt x="442269" y="-130002"/>
                  <a:pt x="977213" y="178917"/>
                  <a:pt x="1186248" y="555798"/>
                </a:cubicBezTo>
                <a:cubicBezTo>
                  <a:pt x="1395283" y="932679"/>
                  <a:pt x="1278409" y="1377522"/>
                  <a:pt x="1254211" y="2316636"/>
                </a:cubicBezTo>
              </a:path>
            </a:pathLst>
          </a:custGeom>
          <a:noFill/>
          <a:ln w="19050">
            <a:solidFill>
              <a:schemeClr val="accent2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8" name="Freihandform 77"/>
          <p:cNvSpPr/>
          <p:nvPr/>
        </p:nvSpPr>
        <p:spPr>
          <a:xfrm>
            <a:off x="630195" y="3028255"/>
            <a:ext cx="2699951" cy="2519930"/>
          </a:xfrm>
          <a:custGeom>
            <a:avLst/>
            <a:gdLst>
              <a:gd name="connsiteX0" fmla="*/ 2699951 w 2699951"/>
              <a:gd name="connsiteY0" fmla="*/ 169872 h 2653580"/>
              <a:gd name="connsiteX1" fmla="*/ 642551 w 2699951"/>
              <a:gd name="connsiteY1" fmla="*/ 262547 h 2653580"/>
              <a:gd name="connsiteX2" fmla="*/ 0 w 2699951"/>
              <a:gd name="connsiteY2" fmla="*/ 2653580 h 2653580"/>
              <a:gd name="connsiteX0" fmla="*/ 2699951 w 2699951"/>
              <a:gd name="connsiteY0" fmla="*/ 71695 h 2555403"/>
              <a:gd name="connsiteX1" fmla="*/ 611659 w 2699951"/>
              <a:gd name="connsiteY1" fmla="*/ 430041 h 2555403"/>
              <a:gd name="connsiteX2" fmla="*/ 0 w 2699951"/>
              <a:gd name="connsiteY2" fmla="*/ 2555403 h 2555403"/>
              <a:gd name="connsiteX0" fmla="*/ 2699951 w 2699951"/>
              <a:gd name="connsiteY0" fmla="*/ 36222 h 2519930"/>
              <a:gd name="connsiteX1" fmla="*/ 654907 w 2699951"/>
              <a:gd name="connsiteY1" fmla="*/ 691131 h 2519930"/>
              <a:gd name="connsiteX2" fmla="*/ 0 w 2699951"/>
              <a:gd name="connsiteY2" fmla="*/ 2519930 h 251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99951" h="2519930">
                <a:moveTo>
                  <a:pt x="2699951" y="36222"/>
                </a:moveTo>
                <a:cubicBezTo>
                  <a:pt x="1896247" y="-124416"/>
                  <a:pt x="1104899" y="277180"/>
                  <a:pt x="654907" y="691131"/>
                </a:cubicBezTo>
                <a:cubicBezTo>
                  <a:pt x="204915" y="1105082"/>
                  <a:pt x="96279" y="1531389"/>
                  <a:pt x="0" y="2519930"/>
                </a:cubicBezTo>
              </a:path>
            </a:pathLst>
          </a:custGeom>
          <a:noFill/>
          <a:ln w="19050">
            <a:solidFill>
              <a:schemeClr val="accent6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Freihandform 78"/>
          <p:cNvSpPr/>
          <p:nvPr/>
        </p:nvSpPr>
        <p:spPr>
          <a:xfrm>
            <a:off x="4677726" y="3263462"/>
            <a:ext cx="1175807" cy="2292179"/>
          </a:xfrm>
          <a:custGeom>
            <a:avLst/>
            <a:gdLst>
              <a:gd name="connsiteX0" fmla="*/ 13056 w 1191460"/>
              <a:gd name="connsiteY0" fmla="*/ 0 h 2292179"/>
              <a:gd name="connsiteX1" fmla="*/ 142801 w 1191460"/>
              <a:gd name="connsiteY1" fmla="*/ 1124465 h 2292179"/>
              <a:gd name="connsiteX2" fmla="*/ 1032488 w 1191460"/>
              <a:gd name="connsiteY2" fmla="*/ 1705233 h 2292179"/>
              <a:gd name="connsiteX3" fmla="*/ 1186947 w 1191460"/>
              <a:gd name="connsiteY3" fmla="*/ 2292179 h 2292179"/>
              <a:gd name="connsiteX0" fmla="*/ 11054 w 1189458"/>
              <a:gd name="connsiteY0" fmla="*/ 0 h 2292179"/>
              <a:gd name="connsiteX1" fmla="*/ 9221 w 1189458"/>
              <a:gd name="connsiteY1" fmla="*/ 311902 h 2292179"/>
              <a:gd name="connsiteX2" fmla="*/ 140799 w 1189458"/>
              <a:gd name="connsiteY2" fmla="*/ 1124465 h 2292179"/>
              <a:gd name="connsiteX3" fmla="*/ 1030486 w 1189458"/>
              <a:gd name="connsiteY3" fmla="*/ 1705233 h 2292179"/>
              <a:gd name="connsiteX4" fmla="*/ 1184945 w 1189458"/>
              <a:gd name="connsiteY4" fmla="*/ 2292179 h 2292179"/>
              <a:gd name="connsiteX0" fmla="*/ 1 w 1178405"/>
              <a:gd name="connsiteY0" fmla="*/ 33080 h 2325259"/>
              <a:gd name="connsiteX1" fmla="*/ 307087 w 1178405"/>
              <a:gd name="connsiteY1" fmla="*/ 85490 h 2325259"/>
              <a:gd name="connsiteX2" fmla="*/ 129746 w 1178405"/>
              <a:gd name="connsiteY2" fmla="*/ 1157545 h 2325259"/>
              <a:gd name="connsiteX3" fmla="*/ 1019433 w 1178405"/>
              <a:gd name="connsiteY3" fmla="*/ 1738313 h 2325259"/>
              <a:gd name="connsiteX4" fmla="*/ 1173892 w 1178405"/>
              <a:gd name="connsiteY4" fmla="*/ 2325259 h 2325259"/>
              <a:gd name="connsiteX0" fmla="*/ 1 w 1178405"/>
              <a:gd name="connsiteY0" fmla="*/ 0 h 2292179"/>
              <a:gd name="connsiteX1" fmla="*/ 319444 w 1178405"/>
              <a:gd name="connsiteY1" fmla="*/ 114193 h 2292179"/>
              <a:gd name="connsiteX2" fmla="*/ 129746 w 1178405"/>
              <a:gd name="connsiteY2" fmla="*/ 1124465 h 2292179"/>
              <a:gd name="connsiteX3" fmla="*/ 1019433 w 1178405"/>
              <a:gd name="connsiteY3" fmla="*/ 1705233 h 2292179"/>
              <a:gd name="connsiteX4" fmla="*/ 1173892 w 1178405"/>
              <a:gd name="connsiteY4" fmla="*/ 2292179 h 2292179"/>
              <a:gd name="connsiteX0" fmla="*/ 1 w 1175807"/>
              <a:gd name="connsiteY0" fmla="*/ 0 h 2292179"/>
              <a:gd name="connsiteX1" fmla="*/ 319444 w 1175807"/>
              <a:gd name="connsiteY1" fmla="*/ 114193 h 2292179"/>
              <a:gd name="connsiteX2" fmla="*/ 333632 w 1175807"/>
              <a:gd name="connsiteY2" fmla="*/ 1136821 h 2292179"/>
              <a:gd name="connsiteX3" fmla="*/ 1019433 w 1175807"/>
              <a:gd name="connsiteY3" fmla="*/ 1705233 h 2292179"/>
              <a:gd name="connsiteX4" fmla="*/ 1173892 w 1175807"/>
              <a:gd name="connsiteY4" fmla="*/ 2292179 h 2292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5807" h="2292179">
                <a:moveTo>
                  <a:pt x="1" y="0"/>
                </a:moveTo>
                <a:cubicBezTo>
                  <a:pt x="-304" y="51984"/>
                  <a:pt x="297820" y="-73218"/>
                  <a:pt x="319444" y="114193"/>
                </a:cubicBezTo>
                <a:cubicBezTo>
                  <a:pt x="341068" y="301604"/>
                  <a:pt x="216967" y="871648"/>
                  <a:pt x="333632" y="1136821"/>
                </a:cubicBezTo>
                <a:cubicBezTo>
                  <a:pt x="450297" y="1401994"/>
                  <a:pt x="879390" y="1512673"/>
                  <a:pt x="1019433" y="1705233"/>
                </a:cubicBezTo>
                <a:cubicBezTo>
                  <a:pt x="1159476" y="1897793"/>
                  <a:pt x="1183674" y="2096015"/>
                  <a:pt x="1173892" y="2292179"/>
                </a:cubicBezTo>
              </a:path>
            </a:pathLst>
          </a:custGeom>
          <a:noFill/>
          <a:ln w="19050">
            <a:solidFill>
              <a:schemeClr val="accent6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0" name="Textfeld 79"/>
          <p:cNvSpPr txBox="1"/>
          <p:nvPr/>
        </p:nvSpPr>
        <p:spPr>
          <a:xfrm>
            <a:off x="105653" y="6488668"/>
            <a:ext cx="527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Struktur-Diagramm des Abstrakte Fabrik Musters</a:t>
            </a:r>
            <a:endParaRPr lang="de-DE" dirty="0"/>
          </a:p>
        </p:txBody>
      </p:sp>
      <p:cxnSp>
        <p:nvCxnSpPr>
          <p:cNvPr id="42" name="Gerade Verbindung mit Pfeil 41"/>
          <p:cNvCxnSpPr>
            <a:stCxn id="35" idx="2"/>
            <a:endCxn id="66" idx="0"/>
          </p:cNvCxnSpPr>
          <p:nvPr/>
        </p:nvCxnSpPr>
        <p:spPr>
          <a:xfrm>
            <a:off x="1305298" y="693067"/>
            <a:ext cx="976967" cy="4057982"/>
          </a:xfrm>
          <a:prstGeom prst="straightConnector1">
            <a:avLst/>
          </a:prstGeom>
          <a:ln w="190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/>
          <p:cNvCxnSpPr>
            <a:endCxn id="73" idx="0"/>
          </p:cNvCxnSpPr>
          <p:nvPr/>
        </p:nvCxnSpPr>
        <p:spPr>
          <a:xfrm>
            <a:off x="6927812" y="4103350"/>
            <a:ext cx="255816" cy="647699"/>
          </a:xfrm>
          <a:prstGeom prst="straightConnector1">
            <a:avLst/>
          </a:prstGeom>
          <a:ln w="190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/>
          <p:cNvCxnSpPr/>
          <p:nvPr/>
        </p:nvCxnSpPr>
        <p:spPr>
          <a:xfrm>
            <a:off x="1742890" y="693067"/>
            <a:ext cx="844621" cy="3353771"/>
          </a:xfrm>
          <a:prstGeom prst="straightConnector1">
            <a:avLst/>
          </a:prstGeom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mit Pfeil 50"/>
          <p:cNvCxnSpPr/>
          <p:nvPr/>
        </p:nvCxnSpPr>
        <p:spPr>
          <a:xfrm>
            <a:off x="2597685" y="4046838"/>
            <a:ext cx="4330127" cy="56597"/>
          </a:xfrm>
          <a:prstGeom prst="straightConnector1">
            <a:avLst/>
          </a:prstGeom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9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73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930" name="Group 18"/>
          <p:cNvGrpSpPr>
            <a:grpSpLocks/>
          </p:cNvGrpSpPr>
          <p:nvPr/>
        </p:nvGrpSpPr>
        <p:grpSpPr bwMode="auto">
          <a:xfrm>
            <a:off x="907038" y="988055"/>
            <a:ext cx="6697663" cy="4249737"/>
            <a:chOff x="224" y="694"/>
            <a:chExt cx="5536" cy="3626"/>
          </a:xfrm>
        </p:grpSpPr>
        <p:pic>
          <p:nvPicPr>
            <p:cNvPr id="294927" name="Picture 1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" y="694"/>
              <a:ext cx="4485" cy="3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4928" name="Picture 16" descr="stad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" y="3348"/>
              <a:ext cx="1593" cy="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4929" name="Picture 17" descr="stad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7" y="3028"/>
              <a:ext cx="1593" cy="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4931" name="Text Box 19"/>
          <p:cNvSpPr txBox="1">
            <a:spLocks noChangeArrowheads="1"/>
          </p:cNvSpPr>
          <p:nvPr/>
        </p:nvSpPr>
        <p:spPr bwMode="auto">
          <a:xfrm>
            <a:off x="21471" y="116632"/>
            <a:ext cx="83326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800" dirty="0">
                <a:solidFill>
                  <a:schemeClr val="accent1">
                    <a:lumMod val="50000"/>
                  </a:schemeClr>
                </a:solidFill>
              </a:rPr>
              <a:t>Problemstellung: Wie verbindet man die beiden Städte?</a:t>
            </a:r>
          </a:p>
        </p:txBody>
      </p:sp>
      <p:sp>
        <p:nvSpPr>
          <p:cNvPr id="294932" name="Text Box 20"/>
          <p:cNvSpPr txBox="1">
            <a:spLocks noChangeArrowheads="1"/>
          </p:cNvSpPr>
          <p:nvPr/>
        </p:nvSpPr>
        <p:spPr bwMode="auto">
          <a:xfrm>
            <a:off x="1957067" y="5585995"/>
            <a:ext cx="48570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800" dirty="0"/>
              <a:t>Lösungen fallen uns implizit ein!</a:t>
            </a:r>
          </a:p>
        </p:txBody>
      </p:sp>
    </p:spTree>
    <p:extLst>
      <p:ext uri="{BB962C8B-B14F-4D97-AF65-F5344CB8AC3E}">
        <p14:creationId xmlns:p14="http://schemas.microsoft.com/office/powerpoint/2010/main" val="196130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3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3967744" y="58015"/>
            <a:ext cx="2185497" cy="14137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i="1" dirty="0" err="1" smtClean="0">
                <a:solidFill>
                  <a:schemeClr val="tx2"/>
                </a:solidFill>
              </a:rPr>
              <a:t>AbstractSpriteFactory</a:t>
            </a:r>
            <a:endParaRPr lang="de-DE" i="1" dirty="0">
              <a:solidFill>
                <a:schemeClr val="tx2"/>
              </a:solidFill>
            </a:endParaRPr>
          </a:p>
        </p:txBody>
      </p:sp>
      <p:cxnSp>
        <p:nvCxnSpPr>
          <p:cNvPr id="8" name="Gerader Verbinder 7"/>
          <p:cNvCxnSpPr/>
          <p:nvPr/>
        </p:nvCxnSpPr>
        <p:spPr>
          <a:xfrm>
            <a:off x="3963628" y="474426"/>
            <a:ext cx="2202011" cy="447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3963628" y="526071"/>
            <a:ext cx="11990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/>
              <a:t>createGekko</a:t>
            </a:r>
            <a:r>
              <a:rPr lang="de-DE" sz="1200" dirty="0" smtClean="0"/>
              <a:t> </a:t>
            </a:r>
            <a:r>
              <a:rPr lang="de-DE" sz="1200" dirty="0"/>
              <a:t>() ;</a:t>
            </a:r>
          </a:p>
          <a:p>
            <a:r>
              <a:rPr lang="de-DE" sz="1200" dirty="0" err="1" smtClean="0"/>
              <a:t>createTurtle</a:t>
            </a:r>
            <a:r>
              <a:rPr lang="de-DE" sz="1200" dirty="0" smtClean="0"/>
              <a:t> </a:t>
            </a:r>
            <a:r>
              <a:rPr lang="de-DE" sz="1200" dirty="0"/>
              <a:t>() ;</a:t>
            </a:r>
          </a:p>
          <a:p>
            <a:r>
              <a:rPr lang="de-DE" sz="1200" dirty="0" err="1" smtClean="0"/>
              <a:t>createCat</a:t>
            </a:r>
            <a:r>
              <a:rPr lang="de-DE" sz="1200" dirty="0"/>
              <a:t>();</a:t>
            </a:r>
          </a:p>
          <a:p>
            <a:r>
              <a:rPr lang="en-US" sz="1200" dirty="0" err="1" smtClean="0"/>
              <a:t>createDog</a:t>
            </a:r>
            <a:r>
              <a:rPr lang="en-US" sz="1200" dirty="0" smtClean="0"/>
              <a:t>();</a:t>
            </a:r>
            <a:endParaRPr lang="de-DE" sz="1200" dirty="0"/>
          </a:p>
        </p:txBody>
      </p:sp>
      <p:sp>
        <p:nvSpPr>
          <p:cNvPr id="20" name="Rechteck 19"/>
          <p:cNvSpPr/>
          <p:nvPr/>
        </p:nvSpPr>
        <p:spPr>
          <a:xfrm>
            <a:off x="1359106" y="2239381"/>
            <a:ext cx="2370438" cy="13007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dirty="0" err="1" smtClean="0">
                <a:solidFill>
                  <a:schemeClr val="accent6"/>
                </a:solidFill>
              </a:rPr>
              <a:t>StupidSpriteFactory</a:t>
            </a:r>
            <a:endParaRPr lang="de-DE" dirty="0">
              <a:solidFill>
                <a:schemeClr val="accent6"/>
              </a:solidFill>
            </a:endParaRPr>
          </a:p>
        </p:txBody>
      </p:sp>
      <p:cxnSp>
        <p:nvCxnSpPr>
          <p:cNvPr id="21" name="Gerader Verbinder 20"/>
          <p:cNvCxnSpPr/>
          <p:nvPr/>
        </p:nvCxnSpPr>
        <p:spPr>
          <a:xfrm>
            <a:off x="1359106" y="2647153"/>
            <a:ext cx="237043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1421818" y="2709089"/>
            <a:ext cx="11746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>
                <a:solidFill>
                  <a:schemeClr val="accent6"/>
                </a:solidFill>
              </a:rPr>
              <a:t>createGekko</a:t>
            </a:r>
            <a:r>
              <a:rPr lang="de-DE" sz="1200" dirty="0">
                <a:solidFill>
                  <a:schemeClr val="accent6"/>
                </a:solidFill>
              </a:rPr>
              <a:t> () ;</a:t>
            </a:r>
          </a:p>
          <a:p>
            <a:r>
              <a:rPr lang="de-DE" sz="1200" dirty="0" err="1">
                <a:solidFill>
                  <a:schemeClr val="accent6"/>
                </a:solidFill>
              </a:rPr>
              <a:t>createTurtle</a:t>
            </a:r>
            <a:r>
              <a:rPr lang="de-DE" sz="1200" dirty="0">
                <a:solidFill>
                  <a:schemeClr val="accent6"/>
                </a:solidFill>
              </a:rPr>
              <a:t> () ;</a:t>
            </a:r>
          </a:p>
          <a:p>
            <a:r>
              <a:rPr lang="de-DE" sz="1200" dirty="0" err="1">
                <a:solidFill>
                  <a:schemeClr val="accent6"/>
                </a:solidFill>
              </a:rPr>
              <a:t>createCat</a:t>
            </a:r>
            <a:r>
              <a:rPr lang="de-DE" sz="1200" dirty="0">
                <a:solidFill>
                  <a:schemeClr val="accent6"/>
                </a:solidFill>
              </a:rPr>
              <a:t>();</a:t>
            </a:r>
          </a:p>
          <a:p>
            <a:r>
              <a:rPr lang="en-US" sz="1200" dirty="0" err="1">
                <a:solidFill>
                  <a:schemeClr val="accent6"/>
                </a:solidFill>
              </a:rPr>
              <a:t>createDog</a:t>
            </a:r>
            <a:r>
              <a:rPr lang="en-US" sz="1200" dirty="0">
                <a:solidFill>
                  <a:schemeClr val="accent6"/>
                </a:solidFill>
              </a:rPr>
              <a:t>();</a:t>
            </a:r>
            <a:endParaRPr lang="de-DE" sz="1200" dirty="0">
              <a:solidFill>
                <a:schemeClr val="accent6"/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3879831" y="2225812"/>
            <a:ext cx="2178908" cy="13142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dirty="0" err="1" smtClean="0">
                <a:solidFill>
                  <a:schemeClr val="accent2"/>
                </a:solidFill>
              </a:rPr>
              <a:t>AnimalFactory</a:t>
            </a:r>
            <a:endParaRPr lang="de-DE" dirty="0">
              <a:solidFill>
                <a:schemeClr val="accent2"/>
              </a:solidFill>
            </a:endParaRPr>
          </a:p>
        </p:txBody>
      </p:sp>
      <p:cxnSp>
        <p:nvCxnSpPr>
          <p:cNvPr id="24" name="Gerader Verbinder 23"/>
          <p:cNvCxnSpPr/>
          <p:nvPr/>
        </p:nvCxnSpPr>
        <p:spPr>
          <a:xfrm>
            <a:off x="3879831" y="2647153"/>
            <a:ext cx="217890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3872928" y="2689901"/>
            <a:ext cx="11746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>
                <a:solidFill>
                  <a:schemeClr val="accent2"/>
                </a:solidFill>
              </a:rPr>
              <a:t>createGekko</a:t>
            </a:r>
            <a:r>
              <a:rPr lang="de-DE" sz="1200" dirty="0">
                <a:solidFill>
                  <a:schemeClr val="accent2"/>
                </a:solidFill>
              </a:rPr>
              <a:t> () ;</a:t>
            </a:r>
          </a:p>
          <a:p>
            <a:r>
              <a:rPr lang="de-DE" sz="1200" dirty="0" err="1">
                <a:solidFill>
                  <a:schemeClr val="accent2"/>
                </a:solidFill>
              </a:rPr>
              <a:t>createTurtle</a:t>
            </a:r>
            <a:r>
              <a:rPr lang="de-DE" sz="1200" dirty="0">
                <a:solidFill>
                  <a:schemeClr val="accent2"/>
                </a:solidFill>
              </a:rPr>
              <a:t> () ;</a:t>
            </a:r>
          </a:p>
          <a:p>
            <a:r>
              <a:rPr lang="de-DE" sz="1200" dirty="0" err="1">
                <a:solidFill>
                  <a:schemeClr val="accent2"/>
                </a:solidFill>
              </a:rPr>
              <a:t>createCat</a:t>
            </a:r>
            <a:r>
              <a:rPr lang="de-DE" sz="1200" dirty="0">
                <a:solidFill>
                  <a:schemeClr val="accent2"/>
                </a:solidFill>
              </a:rPr>
              <a:t>();</a:t>
            </a:r>
          </a:p>
          <a:p>
            <a:r>
              <a:rPr lang="en-US" sz="1200" dirty="0" err="1">
                <a:solidFill>
                  <a:schemeClr val="accent2"/>
                </a:solidFill>
              </a:rPr>
              <a:t>createDog</a:t>
            </a:r>
            <a:r>
              <a:rPr lang="en-US" sz="1200" dirty="0">
                <a:solidFill>
                  <a:schemeClr val="accent2"/>
                </a:solidFill>
              </a:rPr>
              <a:t>();</a:t>
            </a:r>
            <a:endParaRPr lang="de-DE" sz="1200" dirty="0">
              <a:solidFill>
                <a:schemeClr val="accent2"/>
              </a:solidFill>
            </a:endParaRPr>
          </a:p>
        </p:txBody>
      </p:sp>
      <p:cxnSp>
        <p:nvCxnSpPr>
          <p:cNvPr id="38" name="Gerade Verbindung mit Pfeil 37"/>
          <p:cNvCxnSpPr>
            <a:stCxn id="20" idx="0"/>
            <a:endCxn id="39" idx="3"/>
          </p:cNvCxnSpPr>
          <p:nvPr/>
        </p:nvCxnSpPr>
        <p:spPr>
          <a:xfrm flipV="1">
            <a:off x="2544325" y="1654891"/>
            <a:ext cx="1478091" cy="584490"/>
          </a:xfrm>
          <a:prstGeom prst="straightConnector1">
            <a:avLst/>
          </a:prstGeom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Gleichschenkliges Dreieck 38"/>
          <p:cNvSpPr/>
          <p:nvPr/>
        </p:nvSpPr>
        <p:spPr>
          <a:xfrm rot="3541244">
            <a:off x="4011854" y="1444323"/>
            <a:ext cx="259492" cy="278027"/>
          </a:xfrm>
          <a:prstGeom prst="triangl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0" name="Gerade Verbindung mit Pfeil 39"/>
          <p:cNvCxnSpPr>
            <a:stCxn id="23" idx="0"/>
            <a:endCxn id="41" idx="3"/>
          </p:cNvCxnSpPr>
          <p:nvPr/>
        </p:nvCxnSpPr>
        <p:spPr>
          <a:xfrm flipV="1">
            <a:off x="4969285" y="1764377"/>
            <a:ext cx="495" cy="461435"/>
          </a:xfrm>
          <a:prstGeom prst="straightConnector1">
            <a:avLst/>
          </a:prstGeom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Gleichschenkliges Dreieck 40"/>
          <p:cNvSpPr/>
          <p:nvPr/>
        </p:nvSpPr>
        <p:spPr>
          <a:xfrm rot="21587754">
            <a:off x="4839539" y="1486351"/>
            <a:ext cx="259492" cy="278027"/>
          </a:xfrm>
          <a:prstGeom prst="triangl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3" name="Gerade Verbindung mit Pfeil 52"/>
          <p:cNvCxnSpPr>
            <a:stCxn id="35" idx="3"/>
          </p:cNvCxnSpPr>
          <p:nvPr/>
        </p:nvCxnSpPr>
        <p:spPr>
          <a:xfrm flipV="1">
            <a:off x="2078290" y="258762"/>
            <a:ext cx="1944126" cy="11929"/>
          </a:xfrm>
          <a:prstGeom prst="straightConnector1">
            <a:avLst/>
          </a:prstGeom>
          <a:ln w="190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hteck 34"/>
          <p:cNvSpPr/>
          <p:nvPr/>
        </p:nvSpPr>
        <p:spPr>
          <a:xfrm>
            <a:off x="64138" y="62485"/>
            <a:ext cx="2014152" cy="4164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dirty="0" err="1" smtClean="0">
                <a:solidFill>
                  <a:schemeClr val="tx2"/>
                </a:solidFill>
              </a:rPr>
              <a:t>JTurtleWorld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66" name="Rechteck 65"/>
          <p:cNvSpPr/>
          <p:nvPr/>
        </p:nvSpPr>
        <p:spPr>
          <a:xfrm>
            <a:off x="4878231" y="6188683"/>
            <a:ext cx="2016330" cy="599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400" b="1" dirty="0" smtClean="0">
                <a:solidFill>
                  <a:schemeClr val="tx1"/>
                </a:solidFill>
              </a:rPr>
              <a:t>&lt;&lt; Interface &gt;&gt;</a:t>
            </a:r>
          </a:p>
          <a:p>
            <a:pPr algn="ctr"/>
            <a:r>
              <a:rPr lang="de-DE" sz="1400" b="1" dirty="0" err="1" smtClean="0">
                <a:solidFill>
                  <a:schemeClr val="tx1"/>
                </a:solidFill>
              </a:rPr>
              <a:t>SpriteInterface</a:t>
            </a:r>
            <a:endParaRPr lang="de-DE" sz="1400" b="1" dirty="0">
              <a:solidFill>
                <a:schemeClr val="tx1"/>
              </a:solidFill>
            </a:endParaRPr>
          </a:p>
        </p:txBody>
      </p:sp>
      <p:sp>
        <p:nvSpPr>
          <p:cNvPr id="47" name="Rechteck 46"/>
          <p:cNvSpPr/>
          <p:nvPr/>
        </p:nvSpPr>
        <p:spPr>
          <a:xfrm>
            <a:off x="6209026" y="2225812"/>
            <a:ext cx="2178908" cy="13142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600" dirty="0" err="1" smtClean="0">
                <a:solidFill>
                  <a:srgbClr val="7030A0"/>
                </a:solidFill>
              </a:rPr>
              <a:t>StrategySpritesFactory</a:t>
            </a:r>
            <a:endParaRPr lang="de-DE" sz="1600" dirty="0">
              <a:solidFill>
                <a:srgbClr val="7030A0"/>
              </a:solidFill>
            </a:endParaRPr>
          </a:p>
        </p:txBody>
      </p:sp>
      <p:cxnSp>
        <p:nvCxnSpPr>
          <p:cNvPr id="48" name="Gerader Verbinder 47"/>
          <p:cNvCxnSpPr/>
          <p:nvPr/>
        </p:nvCxnSpPr>
        <p:spPr>
          <a:xfrm>
            <a:off x="6209026" y="2647153"/>
            <a:ext cx="217890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feld 48"/>
          <p:cNvSpPr txBox="1"/>
          <p:nvPr/>
        </p:nvSpPr>
        <p:spPr>
          <a:xfrm>
            <a:off x="6202123" y="2689901"/>
            <a:ext cx="11746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>
                <a:solidFill>
                  <a:srgbClr val="7030A0"/>
                </a:solidFill>
              </a:rPr>
              <a:t>createGekko</a:t>
            </a:r>
            <a:r>
              <a:rPr lang="de-DE" sz="1200" dirty="0">
                <a:solidFill>
                  <a:srgbClr val="7030A0"/>
                </a:solidFill>
              </a:rPr>
              <a:t> () ;</a:t>
            </a:r>
          </a:p>
          <a:p>
            <a:r>
              <a:rPr lang="de-DE" sz="1200" dirty="0" err="1">
                <a:solidFill>
                  <a:srgbClr val="7030A0"/>
                </a:solidFill>
              </a:rPr>
              <a:t>createTurtle</a:t>
            </a:r>
            <a:r>
              <a:rPr lang="de-DE" sz="1200" dirty="0">
                <a:solidFill>
                  <a:srgbClr val="7030A0"/>
                </a:solidFill>
              </a:rPr>
              <a:t> () ;</a:t>
            </a:r>
          </a:p>
          <a:p>
            <a:r>
              <a:rPr lang="de-DE" sz="1200" dirty="0" err="1">
                <a:solidFill>
                  <a:srgbClr val="7030A0"/>
                </a:solidFill>
              </a:rPr>
              <a:t>createCat</a:t>
            </a:r>
            <a:r>
              <a:rPr lang="de-DE" sz="1200" dirty="0">
                <a:solidFill>
                  <a:srgbClr val="7030A0"/>
                </a:solidFill>
              </a:rPr>
              <a:t>();</a:t>
            </a:r>
          </a:p>
          <a:p>
            <a:r>
              <a:rPr lang="en-US" sz="1200" dirty="0" err="1">
                <a:solidFill>
                  <a:srgbClr val="7030A0"/>
                </a:solidFill>
              </a:rPr>
              <a:t>createDog</a:t>
            </a:r>
            <a:r>
              <a:rPr lang="en-US" sz="1200" dirty="0">
                <a:solidFill>
                  <a:srgbClr val="7030A0"/>
                </a:solidFill>
              </a:rPr>
              <a:t>();</a:t>
            </a:r>
            <a:endParaRPr lang="de-DE" sz="1200" dirty="0">
              <a:solidFill>
                <a:srgbClr val="7030A0"/>
              </a:solidFill>
            </a:endParaRPr>
          </a:p>
        </p:txBody>
      </p:sp>
      <p:cxnSp>
        <p:nvCxnSpPr>
          <p:cNvPr id="59" name="Gerade Verbindung mit Pfeil 58"/>
          <p:cNvCxnSpPr>
            <a:stCxn id="47" idx="0"/>
            <a:endCxn id="74" idx="3"/>
          </p:cNvCxnSpPr>
          <p:nvPr/>
        </p:nvCxnSpPr>
        <p:spPr>
          <a:xfrm flipH="1" flipV="1">
            <a:off x="6092876" y="1645384"/>
            <a:ext cx="1205604" cy="580428"/>
          </a:xfrm>
          <a:prstGeom prst="straightConnector1">
            <a:avLst/>
          </a:prstGeom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Gleichschenkliges Dreieck 73"/>
          <p:cNvSpPr/>
          <p:nvPr/>
        </p:nvSpPr>
        <p:spPr>
          <a:xfrm rot="18246679">
            <a:off x="5848034" y="1428411"/>
            <a:ext cx="259492" cy="278027"/>
          </a:xfrm>
          <a:prstGeom prst="triangl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5" name="Rechteck 74"/>
          <p:cNvSpPr/>
          <p:nvPr/>
        </p:nvSpPr>
        <p:spPr>
          <a:xfrm>
            <a:off x="654883" y="5136294"/>
            <a:ext cx="1907312" cy="304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400" dirty="0" err="1" smtClean="0">
                <a:solidFill>
                  <a:schemeClr val="accent6"/>
                </a:solidFill>
              </a:rPr>
              <a:t>StupidSprite</a:t>
            </a:r>
            <a:endParaRPr lang="de-DE" sz="1400" dirty="0">
              <a:solidFill>
                <a:schemeClr val="accent6"/>
              </a:solidFill>
            </a:endParaRPr>
          </a:p>
        </p:txBody>
      </p:sp>
      <p:cxnSp>
        <p:nvCxnSpPr>
          <p:cNvPr id="55" name="Gerader Verbinder 54"/>
          <p:cNvCxnSpPr>
            <a:stCxn id="93" idx="4"/>
            <a:endCxn id="75" idx="2"/>
          </p:cNvCxnSpPr>
          <p:nvPr/>
        </p:nvCxnSpPr>
        <p:spPr>
          <a:xfrm flipH="1" flipV="1">
            <a:off x="1608539" y="5440771"/>
            <a:ext cx="3313334" cy="567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Gleichschenkliges Dreieck 88"/>
          <p:cNvSpPr/>
          <p:nvPr/>
        </p:nvSpPr>
        <p:spPr>
          <a:xfrm rot="10800000">
            <a:off x="5324660" y="5991828"/>
            <a:ext cx="130201" cy="169203"/>
          </a:xfrm>
          <a:prstGeom prst="triangl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0" name="Gleichschenkliges Dreieck 89"/>
          <p:cNvSpPr/>
          <p:nvPr/>
        </p:nvSpPr>
        <p:spPr>
          <a:xfrm rot="10800000">
            <a:off x="5497824" y="5996894"/>
            <a:ext cx="130201" cy="169203"/>
          </a:xfrm>
          <a:prstGeom prst="triangl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1" name="Gleichschenkliges Dreieck 90"/>
          <p:cNvSpPr/>
          <p:nvPr/>
        </p:nvSpPr>
        <p:spPr>
          <a:xfrm rot="10800000">
            <a:off x="5839978" y="5996894"/>
            <a:ext cx="130201" cy="169203"/>
          </a:xfrm>
          <a:prstGeom prst="triangl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2" name="Gleichschenkliges Dreieck 91"/>
          <p:cNvSpPr/>
          <p:nvPr/>
        </p:nvSpPr>
        <p:spPr>
          <a:xfrm rot="10800000">
            <a:off x="5666815" y="5991829"/>
            <a:ext cx="130201" cy="169203"/>
          </a:xfrm>
          <a:prstGeom prst="triangl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3" name="Gleichschenkliges Dreieck 92"/>
          <p:cNvSpPr/>
          <p:nvPr/>
        </p:nvSpPr>
        <p:spPr>
          <a:xfrm rot="10800000">
            <a:off x="4921873" y="6008187"/>
            <a:ext cx="130201" cy="169203"/>
          </a:xfrm>
          <a:prstGeom prst="triangl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8" name="Gleichschenkliges Dreieck 97"/>
          <p:cNvSpPr/>
          <p:nvPr/>
        </p:nvSpPr>
        <p:spPr>
          <a:xfrm rot="10800000">
            <a:off x="6204279" y="5991622"/>
            <a:ext cx="130201" cy="169203"/>
          </a:xfrm>
          <a:prstGeom prst="triangl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9" name="Gleichschenkliges Dreieck 98"/>
          <p:cNvSpPr/>
          <p:nvPr/>
        </p:nvSpPr>
        <p:spPr>
          <a:xfrm rot="10800000">
            <a:off x="6377443" y="5996688"/>
            <a:ext cx="130201" cy="169203"/>
          </a:xfrm>
          <a:prstGeom prst="triangl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0" name="Gleichschenkliges Dreieck 99"/>
          <p:cNvSpPr/>
          <p:nvPr/>
        </p:nvSpPr>
        <p:spPr>
          <a:xfrm rot="10800000">
            <a:off x="6719597" y="5996688"/>
            <a:ext cx="130201" cy="169203"/>
          </a:xfrm>
          <a:prstGeom prst="triangl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1" name="Gleichschenkliges Dreieck 100"/>
          <p:cNvSpPr/>
          <p:nvPr/>
        </p:nvSpPr>
        <p:spPr>
          <a:xfrm rot="10800000">
            <a:off x="6546434" y="5991623"/>
            <a:ext cx="130201" cy="169203"/>
          </a:xfrm>
          <a:prstGeom prst="triangl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8" name="Gerader Verbinder 57"/>
          <p:cNvCxnSpPr>
            <a:stCxn id="89" idx="3"/>
            <a:endCxn id="83" idx="2"/>
          </p:cNvCxnSpPr>
          <p:nvPr/>
        </p:nvCxnSpPr>
        <p:spPr>
          <a:xfrm flipH="1" flipV="1">
            <a:off x="3893701" y="5477375"/>
            <a:ext cx="1496059" cy="5144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Gerader Verbinder 104"/>
          <p:cNvCxnSpPr>
            <a:stCxn id="82" idx="2"/>
            <a:endCxn id="90" idx="3"/>
          </p:cNvCxnSpPr>
          <p:nvPr/>
        </p:nvCxnSpPr>
        <p:spPr>
          <a:xfrm>
            <a:off x="4091657" y="5094652"/>
            <a:ext cx="1471267" cy="9022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Gerader Verbinder 108"/>
          <p:cNvCxnSpPr>
            <a:stCxn id="81" idx="2"/>
            <a:endCxn id="92" idx="3"/>
          </p:cNvCxnSpPr>
          <p:nvPr/>
        </p:nvCxnSpPr>
        <p:spPr>
          <a:xfrm>
            <a:off x="4405301" y="4699927"/>
            <a:ext cx="1326614" cy="12919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Gerader Verbinder 110"/>
          <p:cNvCxnSpPr>
            <a:stCxn id="80" idx="2"/>
            <a:endCxn id="91" idx="3"/>
          </p:cNvCxnSpPr>
          <p:nvPr/>
        </p:nvCxnSpPr>
        <p:spPr>
          <a:xfrm>
            <a:off x="4847357" y="4313475"/>
            <a:ext cx="1057721" cy="16834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hteck 79"/>
          <p:cNvSpPr/>
          <p:nvPr/>
        </p:nvSpPr>
        <p:spPr>
          <a:xfrm>
            <a:off x="3893701" y="4008998"/>
            <a:ext cx="1907312" cy="304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400" dirty="0" err="1" smtClean="0">
                <a:solidFill>
                  <a:schemeClr val="accent2"/>
                </a:solidFill>
              </a:rPr>
              <a:t>Gekko</a:t>
            </a:r>
            <a:endParaRPr lang="de-DE" sz="1400" dirty="0">
              <a:solidFill>
                <a:schemeClr val="accent2"/>
              </a:solidFill>
            </a:endParaRPr>
          </a:p>
        </p:txBody>
      </p:sp>
      <p:sp>
        <p:nvSpPr>
          <p:cNvPr id="81" name="Rechteck 80"/>
          <p:cNvSpPr/>
          <p:nvPr/>
        </p:nvSpPr>
        <p:spPr>
          <a:xfrm>
            <a:off x="3451645" y="4379195"/>
            <a:ext cx="1907312" cy="3207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400" dirty="0" smtClean="0">
                <a:solidFill>
                  <a:schemeClr val="accent2"/>
                </a:solidFill>
              </a:rPr>
              <a:t>Turtle</a:t>
            </a:r>
            <a:endParaRPr lang="de-DE" sz="1400" dirty="0">
              <a:solidFill>
                <a:schemeClr val="accent2"/>
              </a:solidFill>
            </a:endParaRPr>
          </a:p>
        </p:txBody>
      </p:sp>
      <p:sp>
        <p:nvSpPr>
          <p:cNvPr id="82" name="Rechteck 81"/>
          <p:cNvSpPr/>
          <p:nvPr/>
        </p:nvSpPr>
        <p:spPr>
          <a:xfrm>
            <a:off x="3138001" y="4790175"/>
            <a:ext cx="1907312" cy="304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400" dirty="0" err="1" smtClean="0">
                <a:solidFill>
                  <a:schemeClr val="accent2"/>
                </a:solidFill>
              </a:rPr>
              <a:t>Cat</a:t>
            </a:r>
            <a:endParaRPr lang="de-DE" sz="1400" dirty="0">
              <a:solidFill>
                <a:schemeClr val="accent2"/>
              </a:solidFill>
            </a:endParaRPr>
          </a:p>
        </p:txBody>
      </p:sp>
      <p:sp>
        <p:nvSpPr>
          <p:cNvPr id="83" name="Rechteck 82"/>
          <p:cNvSpPr/>
          <p:nvPr/>
        </p:nvSpPr>
        <p:spPr>
          <a:xfrm>
            <a:off x="2940045" y="5172898"/>
            <a:ext cx="1907312" cy="304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400" dirty="0" smtClean="0">
                <a:solidFill>
                  <a:schemeClr val="accent2"/>
                </a:solidFill>
              </a:rPr>
              <a:t>Dog</a:t>
            </a:r>
            <a:endParaRPr lang="de-DE" sz="1400" dirty="0">
              <a:solidFill>
                <a:schemeClr val="accent2"/>
              </a:solidFill>
            </a:endParaRPr>
          </a:p>
        </p:txBody>
      </p:sp>
      <p:cxnSp>
        <p:nvCxnSpPr>
          <p:cNvPr id="120" name="Gerader Verbinder 119"/>
          <p:cNvCxnSpPr>
            <a:stCxn id="98" idx="3"/>
            <a:endCxn id="87" idx="2"/>
          </p:cNvCxnSpPr>
          <p:nvPr/>
        </p:nvCxnSpPr>
        <p:spPr>
          <a:xfrm flipV="1">
            <a:off x="6269379" y="5469170"/>
            <a:ext cx="474198" cy="5224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Gerader Verbinder 122"/>
          <p:cNvCxnSpPr>
            <a:stCxn id="86" idx="2"/>
            <a:endCxn id="99" idx="3"/>
          </p:cNvCxnSpPr>
          <p:nvPr/>
        </p:nvCxnSpPr>
        <p:spPr>
          <a:xfrm flipH="1">
            <a:off x="6442543" y="5094652"/>
            <a:ext cx="754182" cy="902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Gerader Verbinder 144"/>
          <p:cNvCxnSpPr>
            <a:stCxn id="101" idx="3"/>
            <a:endCxn id="85" idx="2"/>
          </p:cNvCxnSpPr>
          <p:nvPr/>
        </p:nvCxnSpPr>
        <p:spPr>
          <a:xfrm flipV="1">
            <a:off x="6611534" y="4727294"/>
            <a:ext cx="1061718" cy="12643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Gerader Verbinder 146"/>
          <p:cNvCxnSpPr>
            <a:stCxn id="100" idx="3"/>
            <a:endCxn id="84" idx="2"/>
          </p:cNvCxnSpPr>
          <p:nvPr/>
        </p:nvCxnSpPr>
        <p:spPr>
          <a:xfrm flipV="1">
            <a:off x="6784697" y="4318336"/>
            <a:ext cx="1365684" cy="1678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hteck 83"/>
          <p:cNvSpPr/>
          <p:nvPr/>
        </p:nvSpPr>
        <p:spPr>
          <a:xfrm>
            <a:off x="7196725" y="4013859"/>
            <a:ext cx="1907312" cy="304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400" dirty="0" err="1" smtClean="0">
                <a:solidFill>
                  <a:srgbClr val="7030A0"/>
                </a:solidFill>
              </a:rPr>
              <a:t>GekkoSprite</a:t>
            </a:r>
            <a:endParaRPr lang="de-DE" sz="1400" dirty="0">
              <a:solidFill>
                <a:srgbClr val="7030A0"/>
              </a:solidFill>
            </a:endParaRPr>
          </a:p>
        </p:txBody>
      </p:sp>
      <p:sp>
        <p:nvSpPr>
          <p:cNvPr id="85" name="Rechteck 84"/>
          <p:cNvSpPr/>
          <p:nvPr/>
        </p:nvSpPr>
        <p:spPr>
          <a:xfrm>
            <a:off x="6719596" y="4406562"/>
            <a:ext cx="1907312" cy="3207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400" dirty="0" err="1" smtClean="0">
                <a:solidFill>
                  <a:srgbClr val="7030A0"/>
                </a:solidFill>
              </a:rPr>
              <a:t>TurtleSprite</a:t>
            </a:r>
            <a:endParaRPr lang="de-DE" sz="1400" dirty="0">
              <a:solidFill>
                <a:srgbClr val="7030A0"/>
              </a:solidFill>
            </a:endParaRPr>
          </a:p>
        </p:txBody>
      </p:sp>
      <p:sp>
        <p:nvSpPr>
          <p:cNvPr id="86" name="Rechteck 85"/>
          <p:cNvSpPr/>
          <p:nvPr/>
        </p:nvSpPr>
        <p:spPr>
          <a:xfrm>
            <a:off x="6243069" y="4790175"/>
            <a:ext cx="1907312" cy="304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400" dirty="0" err="1" smtClean="0">
                <a:solidFill>
                  <a:srgbClr val="7030A0"/>
                </a:solidFill>
              </a:rPr>
              <a:t>CatSprite</a:t>
            </a:r>
            <a:endParaRPr lang="de-DE" sz="1400" dirty="0">
              <a:solidFill>
                <a:srgbClr val="7030A0"/>
              </a:solidFill>
            </a:endParaRPr>
          </a:p>
        </p:txBody>
      </p:sp>
      <p:sp>
        <p:nvSpPr>
          <p:cNvPr id="87" name="Rechteck 86"/>
          <p:cNvSpPr/>
          <p:nvPr/>
        </p:nvSpPr>
        <p:spPr>
          <a:xfrm>
            <a:off x="5789921" y="5164693"/>
            <a:ext cx="1907312" cy="304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400" dirty="0" err="1" smtClean="0">
                <a:solidFill>
                  <a:srgbClr val="7030A0"/>
                </a:solidFill>
              </a:rPr>
              <a:t>DogSprite</a:t>
            </a:r>
            <a:endParaRPr lang="de-DE" sz="1400" dirty="0">
              <a:solidFill>
                <a:srgbClr val="7030A0"/>
              </a:solidFill>
            </a:endParaRPr>
          </a:p>
        </p:txBody>
      </p:sp>
      <p:sp>
        <p:nvSpPr>
          <p:cNvPr id="168" name="Freihandform 167"/>
          <p:cNvSpPr/>
          <p:nvPr/>
        </p:nvSpPr>
        <p:spPr>
          <a:xfrm>
            <a:off x="1649356" y="3080375"/>
            <a:ext cx="1436888" cy="1774937"/>
          </a:xfrm>
          <a:custGeom>
            <a:avLst/>
            <a:gdLst>
              <a:gd name="connsiteX0" fmla="*/ 1093573 w 1551309"/>
              <a:gd name="connsiteY0" fmla="*/ 132019 h 1880500"/>
              <a:gd name="connsiteX1" fmla="*/ 1495168 w 1551309"/>
              <a:gd name="connsiteY1" fmla="*/ 26986 h 1880500"/>
              <a:gd name="connsiteX2" fmla="*/ 1383957 w 1551309"/>
              <a:gd name="connsiteY2" fmla="*/ 570684 h 1880500"/>
              <a:gd name="connsiteX3" fmla="*/ 0 w 1551309"/>
              <a:gd name="connsiteY3" fmla="*/ 1880500 h 1880500"/>
              <a:gd name="connsiteX0" fmla="*/ 1093573 w 1586732"/>
              <a:gd name="connsiteY0" fmla="*/ 46201 h 1794682"/>
              <a:gd name="connsiteX1" fmla="*/ 1549750 w 1586732"/>
              <a:gd name="connsiteY1" fmla="*/ 84851 h 1794682"/>
              <a:gd name="connsiteX2" fmla="*/ 1383957 w 1586732"/>
              <a:gd name="connsiteY2" fmla="*/ 484866 h 1794682"/>
              <a:gd name="connsiteX3" fmla="*/ 0 w 1586732"/>
              <a:gd name="connsiteY3" fmla="*/ 1794682 h 1794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6732" h="1794682">
                <a:moveTo>
                  <a:pt x="1093573" y="46201"/>
                </a:moveTo>
                <a:cubicBezTo>
                  <a:pt x="1270172" y="-42871"/>
                  <a:pt x="1501353" y="11740"/>
                  <a:pt x="1549750" y="84851"/>
                </a:cubicBezTo>
                <a:cubicBezTo>
                  <a:pt x="1598147" y="157962"/>
                  <a:pt x="1642249" y="199894"/>
                  <a:pt x="1383957" y="484866"/>
                </a:cubicBezTo>
                <a:cubicBezTo>
                  <a:pt x="1125665" y="769838"/>
                  <a:pt x="567381" y="1294233"/>
                  <a:pt x="0" y="1794682"/>
                </a:cubicBezTo>
              </a:path>
            </a:pathLst>
          </a:custGeom>
          <a:noFill/>
          <a:ln>
            <a:solidFill>
              <a:schemeClr val="accent6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9" name="Freihandform 168"/>
          <p:cNvSpPr/>
          <p:nvPr/>
        </p:nvSpPr>
        <p:spPr>
          <a:xfrm>
            <a:off x="4815435" y="2945325"/>
            <a:ext cx="533529" cy="970601"/>
          </a:xfrm>
          <a:custGeom>
            <a:avLst/>
            <a:gdLst>
              <a:gd name="connsiteX0" fmla="*/ 1093573 w 1551309"/>
              <a:gd name="connsiteY0" fmla="*/ 132019 h 1880500"/>
              <a:gd name="connsiteX1" fmla="*/ 1495168 w 1551309"/>
              <a:gd name="connsiteY1" fmla="*/ 26986 h 1880500"/>
              <a:gd name="connsiteX2" fmla="*/ 1383957 w 1551309"/>
              <a:gd name="connsiteY2" fmla="*/ 570684 h 1880500"/>
              <a:gd name="connsiteX3" fmla="*/ 0 w 1551309"/>
              <a:gd name="connsiteY3" fmla="*/ 1880500 h 1880500"/>
              <a:gd name="connsiteX0" fmla="*/ 1093573 w 1586732"/>
              <a:gd name="connsiteY0" fmla="*/ 46201 h 1794682"/>
              <a:gd name="connsiteX1" fmla="*/ 1549750 w 1586732"/>
              <a:gd name="connsiteY1" fmla="*/ 84851 h 1794682"/>
              <a:gd name="connsiteX2" fmla="*/ 1383957 w 1586732"/>
              <a:gd name="connsiteY2" fmla="*/ 484866 h 1794682"/>
              <a:gd name="connsiteX3" fmla="*/ 0 w 1586732"/>
              <a:gd name="connsiteY3" fmla="*/ 1794682 h 1794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6732" h="1794682">
                <a:moveTo>
                  <a:pt x="1093573" y="46201"/>
                </a:moveTo>
                <a:cubicBezTo>
                  <a:pt x="1270172" y="-42871"/>
                  <a:pt x="1501353" y="11740"/>
                  <a:pt x="1549750" y="84851"/>
                </a:cubicBezTo>
                <a:cubicBezTo>
                  <a:pt x="1598147" y="157962"/>
                  <a:pt x="1642249" y="199894"/>
                  <a:pt x="1383957" y="484866"/>
                </a:cubicBezTo>
                <a:cubicBezTo>
                  <a:pt x="1125665" y="769838"/>
                  <a:pt x="567381" y="1294233"/>
                  <a:pt x="0" y="1794682"/>
                </a:cubicBezTo>
              </a:path>
            </a:pathLst>
          </a:custGeom>
          <a:noFill/>
          <a:ln>
            <a:solidFill>
              <a:schemeClr val="accent2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2" name="Freihandform 171"/>
          <p:cNvSpPr/>
          <p:nvPr/>
        </p:nvSpPr>
        <p:spPr>
          <a:xfrm>
            <a:off x="7420232" y="2946772"/>
            <a:ext cx="624157" cy="997045"/>
          </a:xfrm>
          <a:custGeom>
            <a:avLst/>
            <a:gdLst>
              <a:gd name="connsiteX0" fmla="*/ 0 w 624157"/>
              <a:gd name="connsiteY0" fmla="*/ 62097 h 852930"/>
              <a:gd name="connsiteX1" fmla="*/ 574590 w 624157"/>
              <a:gd name="connsiteY1" fmla="*/ 80632 h 852930"/>
              <a:gd name="connsiteX2" fmla="*/ 556054 w 624157"/>
              <a:gd name="connsiteY2" fmla="*/ 852930 h 852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4157" h="852930">
                <a:moveTo>
                  <a:pt x="0" y="62097"/>
                </a:moveTo>
                <a:cubicBezTo>
                  <a:pt x="240957" y="5462"/>
                  <a:pt x="481914" y="-51173"/>
                  <a:pt x="574590" y="80632"/>
                </a:cubicBezTo>
                <a:cubicBezTo>
                  <a:pt x="667266" y="212437"/>
                  <a:pt x="611660" y="532683"/>
                  <a:pt x="556054" y="852930"/>
                </a:cubicBezTo>
              </a:path>
            </a:pathLst>
          </a:custGeom>
          <a:noFill/>
          <a:ln w="19050">
            <a:solidFill>
              <a:srgbClr val="7030A0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3" name="Textfeld 172"/>
          <p:cNvSpPr txBox="1"/>
          <p:nvPr/>
        </p:nvSpPr>
        <p:spPr>
          <a:xfrm>
            <a:off x="-12494" y="6412228"/>
            <a:ext cx="4236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Beispiel Turtle World</a:t>
            </a:r>
            <a:endParaRPr lang="de-DE" sz="2800" dirty="0"/>
          </a:p>
        </p:txBody>
      </p:sp>
      <p:cxnSp>
        <p:nvCxnSpPr>
          <p:cNvPr id="60" name="Gerade Verbindung mit Pfeil 59"/>
          <p:cNvCxnSpPr/>
          <p:nvPr/>
        </p:nvCxnSpPr>
        <p:spPr>
          <a:xfrm>
            <a:off x="265670" y="6314480"/>
            <a:ext cx="4612561" cy="33862"/>
          </a:xfrm>
          <a:prstGeom prst="straightConnector1">
            <a:avLst/>
          </a:prstGeom>
          <a:ln w="190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mit Pfeil 60"/>
          <p:cNvCxnSpPr/>
          <p:nvPr/>
        </p:nvCxnSpPr>
        <p:spPr>
          <a:xfrm>
            <a:off x="225997" y="474426"/>
            <a:ext cx="39673" cy="5840054"/>
          </a:xfrm>
          <a:prstGeom prst="straightConnector1">
            <a:avLst/>
          </a:prstGeom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1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22269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Abstrakte Fabrik (Abstract Factory)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374603"/>
            <a:ext cx="7886700" cy="4351338"/>
          </a:xfrm>
        </p:spPr>
        <p:txBody>
          <a:bodyPr/>
          <a:lstStyle/>
          <a:p>
            <a:r>
              <a:rPr lang="de-DE" dirty="0" smtClean="0"/>
              <a:t>Bereitstellung einer Schnittstelle zum Erzeugen von Objekten einer Familie verwandter oder voneinander abhängiger Objekte ohne bereits die konkreten Klassen zu spezifizieren</a:t>
            </a:r>
          </a:p>
          <a:p>
            <a:r>
              <a:rPr lang="de-DE" dirty="0" smtClean="0"/>
              <a:t>Erlaubt den Austausch von Frameworks und verschiedenen Implementierungen</a:t>
            </a:r>
          </a:p>
        </p:txBody>
      </p:sp>
    </p:spTree>
    <p:extLst>
      <p:ext uri="{BB962C8B-B14F-4D97-AF65-F5344CB8AC3E}">
        <p14:creationId xmlns:p14="http://schemas.microsoft.com/office/powerpoint/2010/main" val="405344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42704"/>
            <a:ext cx="7886700" cy="981761"/>
          </a:xfrm>
        </p:spPr>
        <p:txBody>
          <a:bodyPr/>
          <a:lstStyle/>
          <a:p>
            <a:r>
              <a:rPr lang="de-DE" dirty="0" smtClean="0"/>
              <a:t>Anwendbarkeit &amp; </a:t>
            </a:r>
            <a:r>
              <a:rPr lang="de-DE" dirty="0" smtClean="0">
                <a:solidFill>
                  <a:srgbClr val="FF0000"/>
                </a:solidFill>
              </a:rPr>
              <a:t>Forces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4510" y="1220144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Macht Systeme </a:t>
            </a:r>
            <a:r>
              <a:rPr lang="de-DE" dirty="0" smtClean="0">
                <a:solidFill>
                  <a:srgbClr val="FF0000"/>
                </a:solidFill>
              </a:rPr>
              <a:t>unabhängig </a:t>
            </a:r>
            <a:r>
              <a:rPr lang="de-DE" dirty="0" smtClean="0"/>
              <a:t>davon, wie ihre Produkte erzeugt, zusammengesetzt und repräsentiert werden</a:t>
            </a:r>
          </a:p>
          <a:p>
            <a:r>
              <a:rPr lang="de-DE" dirty="0" smtClean="0"/>
              <a:t>Ein System soll mit einer von mehreren </a:t>
            </a:r>
            <a:r>
              <a:rPr lang="de-DE" dirty="0" smtClean="0">
                <a:solidFill>
                  <a:srgbClr val="FF0000"/>
                </a:solidFill>
              </a:rPr>
              <a:t>alternativen Produktfamilien</a:t>
            </a:r>
            <a:r>
              <a:rPr lang="de-DE" dirty="0" smtClean="0"/>
              <a:t> arbeiten</a:t>
            </a:r>
          </a:p>
          <a:p>
            <a:r>
              <a:rPr lang="de-DE" dirty="0" smtClean="0"/>
              <a:t>Sicherstellen, dass die Produkte einer Produktfamilie zusammengenutzt werden</a:t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de-DE" dirty="0" smtClean="0">
                <a:solidFill>
                  <a:srgbClr val="FF0000"/>
                </a:solidFill>
              </a:rPr>
              <a:t>kein Vermischen von verschiedenen Familien</a:t>
            </a:r>
            <a:r>
              <a:rPr lang="de-DE" dirty="0" smtClean="0"/>
              <a:t>)</a:t>
            </a:r>
          </a:p>
          <a:p>
            <a:r>
              <a:rPr lang="de-DE" dirty="0" smtClean="0"/>
              <a:t>Bereitstellen von Klassenbibliotheken </a:t>
            </a:r>
            <a:r>
              <a:rPr lang="de-DE" dirty="0" smtClean="0">
                <a:solidFill>
                  <a:srgbClr val="FF0000"/>
                </a:solidFill>
              </a:rPr>
              <a:t>ohne deren Implementierung offenzulegen </a:t>
            </a:r>
            <a:r>
              <a:rPr lang="de-DE" dirty="0" smtClean="0"/>
              <a:t>(nur über Schnittstellen)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999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07171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Konsequenzen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49" y="1047148"/>
            <a:ext cx="8472101" cy="5810851"/>
          </a:xfrm>
        </p:spPr>
        <p:txBody>
          <a:bodyPr>
            <a:normAutofit/>
          </a:bodyPr>
          <a:lstStyle/>
          <a:p>
            <a:r>
              <a:rPr lang="de-DE" dirty="0" smtClean="0">
                <a:solidFill>
                  <a:schemeClr val="accent6"/>
                </a:solidFill>
              </a:rPr>
              <a:t>Kapselt und isolierte konkrete Klassen vom Klienten</a:t>
            </a:r>
          </a:p>
          <a:p>
            <a:r>
              <a:rPr lang="de-DE" dirty="0" smtClean="0">
                <a:solidFill>
                  <a:schemeClr val="accent6"/>
                </a:solidFill>
              </a:rPr>
              <a:t>Klienten ändern die Objekte nur über abstrakte Schnittstellen, konkrete Implementierung (und konkrete Klassennamen) muss nicht bekannt sein</a:t>
            </a:r>
          </a:p>
          <a:p>
            <a:r>
              <a:rPr lang="de-DE" dirty="0" smtClean="0">
                <a:solidFill>
                  <a:schemeClr val="accent6"/>
                </a:solidFill>
              </a:rPr>
              <a:t>Der Austausch von Produktfamilien ist sehr einfach</a:t>
            </a:r>
          </a:p>
          <a:p>
            <a:r>
              <a:rPr lang="de-DE" dirty="0" smtClean="0">
                <a:solidFill>
                  <a:schemeClr val="accent6"/>
                </a:solidFill>
              </a:rPr>
              <a:t>Fördert die Konsistenz, da nur Produkte einer Familie genutzt werden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Das Hinzufügen neuer Produkte ist aufwändig</a:t>
            </a:r>
          </a:p>
          <a:p>
            <a:endParaRPr lang="de-DE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88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22269"/>
          </a:xfrm>
        </p:spPr>
        <p:txBody>
          <a:bodyPr/>
          <a:lstStyle/>
          <a:p>
            <a:r>
              <a:rPr lang="de-DE" dirty="0" smtClean="0"/>
              <a:t>Weitere Beispiele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207786"/>
            <a:ext cx="7886700" cy="5260975"/>
          </a:xfrm>
        </p:spPr>
        <p:txBody>
          <a:bodyPr>
            <a:normAutofit/>
          </a:bodyPr>
          <a:lstStyle/>
          <a:p>
            <a:r>
              <a:rPr lang="de-DE" dirty="0" smtClean="0"/>
              <a:t>Erzeugen von graphischen Oberflächen unabhängig vom konkreten Framework</a:t>
            </a:r>
          </a:p>
          <a:p>
            <a:r>
              <a:rPr lang="de-DE" dirty="0" smtClean="0"/>
              <a:t>Abstraktion von Abläufen ohne die konkreten Serviceklassen zu kennen:</a:t>
            </a:r>
          </a:p>
          <a:p>
            <a:pPr lvl="1"/>
            <a:r>
              <a:rPr lang="de-DE" dirty="0" smtClean="0"/>
              <a:t>Netzwerkverbindung aufbauen</a:t>
            </a:r>
          </a:p>
          <a:p>
            <a:pPr lvl="1"/>
            <a:r>
              <a:rPr lang="de-DE" dirty="0" smtClean="0"/>
              <a:t>Daten senden und empfangen</a:t>
            </a:r>
          </a:p>
          <a:p>
            <a:pPr lvl="1"/>
            <a:r>
              <a:rPr lang="de-DE" dirty="0" smtClean="0"/>
              <a:t>Verbindung schließen</a:t>
            </a:r>
          </a:p>
          <a:p>
            <a:r>
              <a:rPr lang="de-DE" dirty="0" smtClean="0"/>
              <a:t>Zusammensetzen komplexer Objekte (oder Objekthierarchien) mit „Zutaten“ aus verschiedenen Baukästen</a:t>
            </a:r>
          </a:p>
          <a:p>
            <a:pPr lvl="1"/>
            <a:r>
              <a:rPr lang="de-DE" dirty="0" smtClean="0"/>
              <a:t>Autos aus verschiedenen Serien zusammensetzen</a:t>
            </a:r>
          </a:p>
          <a:p>
            <a:pPr lvl="1"/>
            <a:r>
              <a:rPr lang="de-DE" dirty="0" smtClean="0"/>
              <a:t>Labyrinthe aus verschiedenen Sets zusammensetzen</a:t>
            </a:r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5293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5032" y="151070"/>
            <a:ext cx="8229600" cy="441325"/>
          </a:xfrm>
        </p:spPr>
        <p:txBody>
          <a:bodyPr>
            <a:noAutofit/>
          </a:bodyPr>
          <a:lstStyle/>
          <a:p>
            <a:pPr eaLnBrk="1" hangingPunct="1"/>
            <a:r>
              <a:rPr lang="de-DE" altLang="de-DE" sz="3600" b="1" dirty="0" smtClean="0">
                <a:solidFill>
                  <a:schemeClr val="accent1">
                    <a:lumMod val="50000"/>
                  </a:schemeClr>
                </a:solidFill>
              </a:rPr>
              <a:t>Definition: Muster, Mustersprachen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73113" y="1095375"/>
            <a:ext cx="4037012" cy="452596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33993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altLang="de-DE" sz="1800" smtClean="0"/>
              <a:t>„Each pattern describes a </a:t>
            </a:r>
            <a:r>
              <a:rPr lang="en-GB" altLang="de-DE" sz="1800" b="1" smtClean="0">
                <a:solidFill>
                  <a:srgbClr val="FF9933"/>
                </a:solidFill>
              </a:rPr>
              <a:t>problem</a:t>
            </a:r>
            <a:r>
              <a:rPr lang="en-GB" altLang="de-DE" sz="1800" smtClean="0"/>
              <a:t> which </a:t>
            </a:r>
            <a:r>
              <a:rPr lang="en-GB" altLang="de-DE" sz="1800" b="1" smtClean="0">
                <a:solidFill>
                  <a:srgbClr val="288BF8"/>
                </a:solidFill>
              </a:rPr>
              <a:t>occurs over and over again</a:t>
            </a:r>
            <a:r>
              <a:rPr lang="en-GB" altLang="de-DE" sz="1800" smtClean="0"/>
              <a:t> in our </a:t>
            </a:r>
            <a:r>
              <a:rPr lang="en-GB" altLang="de-DE" sz="1800" b="1" smtClean="0">
                <a:solidFill>
                  <a:srgbClr val="FF9933"/>
                </a:solidFill>
              </a:rPr>
              <a:t>environment</a:t>
            </a:r>
            <a:r>
              <a:rPr lang="en-GB" altLang="de-DE" sz="1800" smtClean="0"/>
              <a:t>, and then describes the core of the solution to that problem, in such a way that you can use this </a:t>
            </a:r>
            <a:r>
              <a:rPr lang="en-GB" altLang="de-DE" sz="1800" b="1" smtClean="0">
                <a:solidFill>
                  <a:srgbClr val="FF9933"/>
                </a:solidFill>
              </a:rPr>
              <a:t>solution</a:t>
            </a:r>
            <a:r>
              <a:rPr lang="en-GB" altLang="de-DE" sz="1800" smtClean="0"/>
              <a:t> a million times over, </a:t>
            </a:r>
            <a:r>
              <a:rPr lang="en-GB" altLang="de-DE" sz="1800" b="1" smtClean="0">
                <a:solidFill>
                  <a:srgbClr val="288BF8"/>
                </a:solidFill>
              </a:rPr>
              <a:t>without ever doing it the same way twice</a:t>
            </a:r>
            <a:r>
              <a:rPr lang="en-GB" altLang="de-DE" sz="1800" smtClean="0"/>
              <a:t>.“ </a:t>
            </a:r>
            <a:br>
              <a:rPr lang="en-GB" altLang="de-DE" sz="1800" smtClean="0"/>
            </a:br>
            <a:r>
              <a:rPr lang="en-GB" altLang="de-DE" sz="1800" smtClean="0"/>
              <a:t>(Alexander et al., 1977)</a:t>
            </a:r>
          </a:p>
          <a:p>
            <a:pPr marL="0" indent="0" eaLnBrk="1" hangingPunct="1">
              <a:buFontTx/>
              <a:buNone/>
            </a:pPr>
            <a:endParaRPr lang="en-GB" altLang="de-DE" sz="1800" smtClean="0"/>
          </a:p>
          <a:p>
            <a:pPr marL="0" indent="0" eaLnBrk="1" hangingPunct="1">
              <a:buFontTx/>
              <a:buNone/>
            </a:pPr>
            <a:r>
              <a:rPr lang="en-GB" altLang="de-DE" sz="1800" smtClean="0"/>
              <a:t>“The structure of the language is created by the </a:t>
            </a:r>
            <a:r>
              <a:rPr lang="en-GB" altLang="de-DE" sz="1800" b="1" smtClean="0">
                <a:solidFill>
                  <a:srgbClr val="FF9933"/>
                </a:solidFill>
              </a:rPr>
              <a:t>network of connections among individual patterns</a:t>
            </a:r>
            <a:r>
              <a:rPr lang="en-GB" altLang="de-DE" sz="1800" smtClean="0"/>
              <a:t>: and the language lives, or not, as a totality to the degree these</a:t>
            </a:r>
            <a:r>
              <a:rPr lang="en-GB" altLang="de-DE" sz="1800" b="1" smtClean="0">
                <a:solidFill>
                  <a:schemeClr val="accent2"/>
                </a:solidFill>
              </a:rPr>
              <a:t> </a:t>
            </a:r>
            <a:r>
              <a:rPr lang="en-GB" altLang="de-DE" sz="1800" b="1" smtClean="0">
                <a:solidFill>
                  <a:srgbClr val="288BF8"/>
                </a:solidFill>
              </a:rPr>
              <a:t>patterns form a whole.</a:t>
            </a:r>
            <a:r>
              <a:rPr lang="en-GB" altLang="de-DE" sz="1800" smtClean="0"/>
              <a:t>”</a:t>
            </a:r>
            <a:r>
              <a:rPr lang="de-DE" altLang="de-DE" sz="1800" smtClean="0"/>
              <a:t> (Alexander, 1979)</a:t>
            </a:r>
          </a:p>
        </p:txBody>
      </p:sp>
      <p:pic>
        <p:nvPicPr>
          <p:cNvPr id="4506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41913" y="1095375"/>
            <a:ext cx="2997200" cy="4064000"/>
          </a:xfrm>
          <a:noFill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24841">
            <a:off x="7335759" y="4909214"/>
            <a:ext cx="1606706" cy="1738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1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350" y="182563"/>
            <a:ext cx="7886700" cy="743868"/>
          </a:xfrm>
        </p:spPr>
        <p:txBody>
          <a:bodyPr/>
          <a:lstStyle/>
          <a:p>
            <a:r>
              <a:rPr lang="de-DE" altLang="de-DE" b="1" dirty="0">
                <a:solidFill>
                  <a:srgbClr val="003366"/>
                </a:solidFill>
              </a:rPr>
              <a:t>Entwurfsmuster sind...</a:t>
            </a:r>
          </a:p>
        </p:txBody>
      </p:sp>
      <p:sp>
        <p:nvSpPr>
          <p:cNvPr id="3573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340768"/>
            <a:ext cx="5694363" cy="2987675"/>
          </a:xfrm>
          <a:noFill/>
          <a:ln/>
        </p:spPr>
        <p:txBody>
          <a:bodyPr/>
          <a:lstStyle/>
          <a:p>
            <a:endParaRPr lang="de-DE" altLang="de-DE" dirty="0"/>
          </a:p>
          <a:p>
            <a:pPr>
              <a:buFontTx/>
              <a:buNone/>
            </a:pPr>
            <a:r>
              <a:rPr lang="de-DE" altLang="de-DE" dirty="0"/>
              <a:t>		</a:t>
            </a:r>
            <a:r>
              <a:rPr lang="de-DE" altLang="de-DE" sz="4000" dirty="0"/>
              <a:t>Lösungen</a:t>
            </a:r>
          </a:p>
          <a:p>
            <a:pPr>
              <a:buFontTx/>
              <a:buNone/>
            </a:pPr>
            <a:r>
              <a:rPr lang="de-DE" altLang="de-DE" sz="1800" b="0" dirty="0"/>
              <a:t>für ein</a:t>
            </a:r>
            <a:r>
              <a:rPr lang="de-DE" altLang="de-DE" b="0" dirty="0"/>
              <a:t>    </a:t>
            </a:r>
            <a:r>
              <a:rPr lang="de-DE" altLang="de-DE" sz="4000" dirty="0"/>
              <a:t>Problem</a:t>
            </a:r>
          </a:p>
          <a:p>
            <a:pPr>
              <a:buFontTx/>
              <a:buNone/>
            </a:pPr>
            <a:r>
              <a:rPr lang="de-DE" altLang="de-DE" sz="1800" b="0" dirty="0"/>
              <a:t>in einem</a:t>
            </a:r>
            <a:r>
              <a:rPr lang="de-DE" altLang="de-DE" b="0" dirty="0"/>
              <a:t>	</a:t>
            </a:r>
            <a:r>
              <a:rPr lang="de-DE" altLang="de-DE" sz="4000" dirty="0"/>
              <a:t>Kontext</a:t>
            </a:r>
          </a:p>
        </p:txBody>
      </p:sp>
      <p:sp>
        <p:nvSpPr>
          <p:cNvPr id="357382" name="Rectangle 6"/>
          <p:cNvSpPr>
            <a:spLocks noChangeArrowheads="1"/>
          </p:cNvSpPr>
          <p:nvPr/>
        </p:nvSpPr>
        <p:spPr bwMode="auto">
          <a:xfrm>
            <a:off x="5765800" y="1947193"/>
            <a:ext cx="3225800" cy="203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3200"/>
              <a:t>Forces</a:t>
            </a:r>
          </a:p>
          <a:p>
            <a:pPr algn="ctr"/>
            <a:endParaRPr lang="de-DE" altLang="de-DE" sz="1600"/>
          </a:p>
          <a:p>
            <a:pPr algn="ctr"/>
            <a:r>
              <a:rPr lang="de-DE" altLang="de-DE" sz="1400" b="1"/>
              <a:t>Spannungsfeld</a:t>
            </a:r>
            <a:r>
              <a:rPr lang="de-DE" altLang="de-DE" sz="1400"/>
              <a:t> aufgrund</a:t>
            </a:r>
            <a:br>
              <a:rPr lang="de-DE" altLang="de-DE" sz="1400"/>
            </a:br>
            <a:r>
              <a:rPr lang="de-DE" altLang="de-DE" sz="1400"/>
              <a:t>unterschiedlicher Anforderungen</a:t>
            </a:r>
          </a:p>
        </p:txBody>
      </p:sp>
      <p:grpSp>
        <p:nvGrpSpPr>
          <p:cNvPr id="357383" name="Group 7"/>
          <p:cNvGrpSpPr>
            <a:grpSpLocks/>
          </p:cNvGrpSpPr>
          <p:nvPr/>
        </p:nvGrpSpPr>
        <p:grpSpPr bwMode="auto">
          <a:xfrm>
            <a:off x="3568700" y="2772693"/>
            <a:ext cx="2133600" cy="1092200"/>
            <a:chOff x="2248" y="1944"/>
            <a:chExt cx="1344" cy="688"/>
          </a:xfrm>
        </p:grpSpPr>
        <p:sp>
          <p:nvSpPr>
            <p:cNvPr id="357384" name="AutoShape 8"/>
            <p:cNvSpPr>
              <a:spLocks/>
            </p:cNvSpPr>
            <p:nvPr/>
          </p:nvSpPr>
          <p:spPr bwMode="auto">
            <a:xfrm>
              <a:off x="2248" y="1944"/>
              <a:ext cx="320" cy="688"/>
            </a:xfrm>
            <a:prstGeom prst="rightBrace">
              <a:avLst>
                <a:gd name="adj1" fmla="val 17917"/>
                <a:gd name="adj2" fmla="val 50000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357385" name="Group 9"/>
            <p:cNvGrpSpPr>
              <a:grpSpLocks/>
            </p:cNvGrpSpPr>
            <p:nvPr/>
          </p:nvGrpSpPr>
          <p:grpSpPr bwMode="auto">
            <a:xfrm>
              <a:off x="2664" y="2288"/>
              <a:ext cx="928" cy="212"/>
              <a:chOff x="2664" y="2288"/>
              <a:chExt cx="928" cy="212"/>
            </a:xfrm>
          </p:grpSpPr>
          <p:sp>
            <p:nvSpPr>
              <p:cNvPr id="357386" name="Line 10"/>
              <p:cNvSpPr>
                <a:spLocks noChangeShapeType="1"/>
              </p:cNvSpPr>
              <p:nvPr/>
            </p:nvSpPr>
            <p:spPr bwMode="auto">
              <a:xfrm>
                <a:off x="2664" y="2288"/>
                <a:ext cx="92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57387" name="Text Box 11"/>
              <p:cNvSpPr txBox="1">
                <a:spLocks noChangeArrowheads="1"/>
              </p:cNvSpPr>
              <p:nvPr/>
            </p:nvSpPr>
            <p:spPr bwMode="auto">
              <a:xfrm>
                <a:off x="2782" y="2308"/>
                <a:ext cx="63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de-DE" altLang="de-DE" sz="1400"/>
                  <a:t>erzeugen</a:t>
                </a:r>
              </a:p>
            </p:txBody>
          </p:sp>
        </p:grpSp>
      </p:grpSp>
      <p:grpSp>
        <p:nvGrpSpPr>
          <p:cNvPr id="357388" name="Group 12"/>
          <p:cNvGrpSpPr>
            <a:grpSpLocks/>
          </p:cNvGrpSpPr>
          <p:nvPr/>
        </p:nvGrpSpPr>
        <p:grpSpPr bwMode="auto">
          <a:xfrm>
            <a:off x="3695700" y="1902743"/>
            <a:ext cx="2006600" cy="311150"/>
            <a:chOff x="2328" y="1396"/>
            <a:chExt cx="1264" cy="196"/>
          </a:xfrm>
        </p:grpSpPr>
        <p:sp>
          <p:nvSpPr>
            <p:cNvPr id="357389" name="Line 13"/>
            <p:cNvSpPr>
              <a:spLocks noChangeShapeType="1"/>
            </p:cNvSpPr>
            <p:nvPr/>
          </p:nvSpPr>
          <p:spPr bwMode="auto">
            <a:xfrm flipH="1">
              <a:off x="2328" y="1592"/>
              <a:ext cx="12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7390" name="Text Box 14"/>
            <p:cNvSpPr txBox="1">
              <a:spLocks noChangeArrowheads="1"/>
            </p:cNvSpPr>
            <p:nvPr/>
          </p:nvSpPr>
          <p:spPr bwMode="auto">
            <a:xfrm>
              <a:off x="2534" y="1396"/>
              <a:ext cx="96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400"/>
                <a:t>ausbalancieren</a:t>
              </a:r>
            </a:p>
          </p:txBody>
        </p:sp>
      </p:grpSp>
      <p:sp>
        <p:nvSpPr>
          <p:cNvPr id="357391" name="Text Box 15"/>
          <p:cNvSpPr txBox="1">
            <a:spLocks noChangeArrowheads="1"/>
          </p:cNvSpPr>
          <p:nvPr/>
        </p:nvSpPr>
        <p:spPr bwMode="auto">
          <a:xfrm>
            <a:off x="288131" y="4360192"/>
            <a:ext cx="6561138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dirty="0"/>
              <a:t>Entwurfsmuster erfassen die </a:t>
            </a:r>
          </a:p>
          <a:p>
            <a:r>
              <a:rPr lang="de-DE" altLang="de-DE" b="1" dirty="0"/>
              <a:t>invarianten</a:t>
            </a:r>
            <a:r>
              <a:rPr lang="de-DE" altLang="de-DE" dirty="0"/>
              <a:t> Komponenten </a:t>
            </a:r>
          </a:p>
          <a:p>
            <a:r>
              <a:rPr lang="de-DE" altLang="de-DE" b="1" dirty="0"/>
              <a:t>erprobter </a:t>
            </a:r>
            <a:r>
              <a:rPr lang="de-DE" altLang="de-DE" dirty="0"/>
              <a:t>Lösungsansätze für </a:t>
            </a:r>
          </a:p>
          <a:p>
            <a:r>
              <a:rPr lang="de-DE" altLang="de-DE" b="1" dirty="0"/>
              <a:t>wiederkehrende</a:t>
            </a:r>
            <a:r>
              <a:rPr lang="de-DE" altLang="de-DE" dirty="0"/>
              <a:t> Probleme im Design und </a:t>
            </a:r>
          </a:p>
          <a:p>
            <a:r>
              <a:rPr lang="de-DE" altLang="de-DE" dirty="0"/>
              <a:t>verdeutlichen diese anhand von </a:t>
            </a:r>
            <a:r>
              <a:rPr lang="de-DE" altLang="de-DE" b="1" dirty="0"/>
              <a:t>Beispielen</a:t>
            </a:r>
            <a:r>
              <a:rPr lang="de-DE" altLang="de-DE" dirty="0"/>
              <a:t>.</a:t>
            </a:r>
          </a:p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77302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7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57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57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57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57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57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57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57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57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573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57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81" grpId="0" build="p"/>
      <p:bldP spid="357382" grpId="0" animBg="1"/>
      <p:bldP spid="357391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1425" y="1470025"/>
            <a:ext cx="5327650" cy="399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603" name="Group 3"/>
          <p:cNvGrpSpPr>
            <a:grpSpLocks/>
          </p:cNvGrpSpPr>
          <p:nvPr/>
        </p:nvGrpSpPr>
        <p:grpSpPr bwMode="auto">
          <a:xfrm>
            <a:off x="5653088" y="533400"/>
            <a:ext cx="3148012" cy="2881313"/>
            <a:chOff x="3561" y="336"/>
            <a:chExt cx="1983" cy="1815"/>
          </a:xfrm>
        </p:grpSpPr>
        <p:sp>
          <p:nvSpPr>
            <p:cNvPr id="47131" name="Text Box 4"/>
            <p:cNvSpPr txBox="1">
              <a:spLocks noChangeArrowheads="1"/>
            </p:cNvSpPr>
            <p:nvPr/>
          </p:nvSpPr>
          <p:spPr bwMode="auto">
            <a:xfrm>
              <a:off x="3878" y="336"/>
              <a:ext cx="89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2400" b="1"/>
                <a:t>Kontext:</a:t>
              </a:r>
            </a:p>
          </p:txBody>
        </p:sp>
        <p:sp>
          <p:nvSpPr>
            <p:cNvPr id="47132" name="Line 5"/>
            <p:cNvSpPr>
              <a:spLocks noChangeShapeType="1"/>
            </p:cNvSpPr>
            <p:nvPr/>
          </p:nvSpPr>
          <p:spPr bwMode="auto">
            <a:xfrm flipH="1">
              <a:off x="3561" y="699"/>
              <a:ext cx="453" cy="409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33" name="Text Box 6"/>
            <p:cNvSpPr txBox="1">
              <a:spLocks noChangeArrowheads="1"/>
            </p:cNvSpPr>
            <p:nvPr/>
          </p:nvSpPr>
          <p:spPr bwMode="auto">
            <a:xfrm>
              <a:off x="4014" y="608"/>
              <a:ext cx="1530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400"/>
                <a:t>Du befindest dich hier,</a:t>
              </a:r>
            </a:p>
            <a:p>
              <a:pPr eaLnBrk="1" hangingPunct="1"/>
              <a:r>
                <a:rPr lang="de-DE" altLang="de-DE" sz="1400"/>
                <a:t>          und möchtest dort hin.</a:t>
              </a:r>
            </a:p>
          </p:txBody>
        </p:sp>
        <p:sp>
          <p:nvSpPr>
            <p:cNvPr id="47134" name="Line 7"/>
            <p:cNvSpPr>
              <a:spLocks noChangeShapeType="1"/>
            </p:cNvSpPr>
            <p:nvPr/>
          </p:nvSpPr>
          <p:spPr bwMode="auto">
            <a:xfrm flipH="1">
              <a:off x="4604" y="926"/>
              <a:ext cx="227" cy="1225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5608" name="Group 8"/>
          <p:cNvGrpSpPr>
            <a:grpSpLocks/>
          </p:cNvGrpSpPr>
          <p:nvPr/>
        </p:nvGrpSpPr>
        <p:grpSpPr bwMode="auto">
          <a:xfrm>
            <a:off x="179388" y="1685925"/>
            <a:ext cx="5472112" cy="1079500"/>
            <a:chOff x="113" y="1062"/>
            <a:chExt cx="3447" cy="680"/>
          </a:xfrm>
        </p:grpSpPr>
        <p:sp>
          <p:nvSpPr>
            <p:cNvPr id="47128" name="Text Box 9"/>
            <p:cNvSpPr txBox="1">
              <a:spLocks noChangeArrowheads="1"/>
            </p:cNvSpPr>
            <p:nvPr/>
          </p:nvSpPr>
          <p:spPr bwMode="auto">
            <a:xfrm>
              <a:off x="117" y="1062"/>
              <a:ext cx="9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2400" b="1"/>
                <a:t>Problem:</a:t>
              </a:r>
            </a:p>
          </p:txBody>
        </p:sp>
        <p:sp>
          <p:nvSpPr>
            <p:cNvPr id="47129" name="Text Box 10"/>
            <p:cNvSpPr txBox="1">
              <a:spLocks noChangeArrowheads="1"/>
            </p:cNvSpPr>
            <p:nvPr/>
          </p:nvSpPr>
          <p:spPr bwMode="auto">
            <a:xfrm>
              <a:off x="113" y="1288"/>
              <a:ext cx="199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400" b="1"/>
                <a:t>Der direkte Weg ist unüberwindbar.</a:t>
              </a:r>
            </a:p>
          </p:txBody>
        </p:sp>
        <p:sp>
          <p:nvSpPr>
            <p:cNvPr id="47130" name="Line 11"/>
            <p:cNvSpPr>
              <a:spLocks noChangeShapeType="1"/>
            </p:cNvSpPr>
            <p:nvPr/>
          </p:nvSpPr>
          <p:spPr bwMode="auto">
            <a:xfrm>
              <a:off x="2080" y="1382"/>
              <a:ext cx="1480" cy="36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5612" name="Group 12"/>
          <p:cNvGrpSpPr>
            <a:grpSpLocks/>
          </p:cNvGrpSpPr>
          <p:nvPr/>
        </p:nvGrpSpPr>
        <p:grpSpPr bwMode="auto">
          <a:xfrm>
            <a:off x="179388" y="2405063"/>
            <a:ext cx="4822825" cy="1924050"/>
            <a:chOff x="113" y="1515"/>
            <a:chExt cx="3038" cy="1212"/>
          </a:xfrm>
        </p:grpSpPr>
        <p:sp>
          <p:nvSpPr>
            <p:cNvPr id="47124" name="Text Box 13"/>
            <p:cNvSpPr txBox="1">
              <a:spLocks noChangeArrowheads="1"/>
            </p:cNvSpPr>
            <p:nvPr/>
          </p:nvSpPr>
          <p:spPr bwMode="auto">
            <a:xfrm>
              <a:off x="113" y="1515"/>
              <a:ext cx="1877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400"/>
                <a:t>Man beachte die</a:t>
              </a:r>
              <a:r>
                <a:rPr lang="de-DE" altLang="de-DE" sz="1400" b="1"/>
                <a:t> Einflussfaktoren.</a:t>
              </a:r>
            </a:p>
            <a:p>
              <a:pPr eaLnBrk="1" hangingPunct="1"/>
              <a:endParaRPr lang="de-DE" altLang="de-DE" sz="1400" b="1"/>
            </a:p>
          </p:txBody>
        </p:sp>
        <p:sp>
          <p:nvSpPr>
            <p:cNvPr id="47125" name="Line 14"/>
            <p:cNvSpPr>
              <a:spLocks noChangeShapeType="1"/>
            </p:cNvSpPr>
            <p:nvPr/>
          </p:nvSpPr>
          <p:spPr bwMode="auto">
            <a:xfrm>
              <a:off x="1852" y="1668"/>
              <a:ext cx="1299" cy="31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26" name="Line 15"/>
            <p:cNvSpPr>
              <a:spLocks noChangeShapeType="1"/>
            </p:cNvSpPr>
            <p:nvPr/>
          </p:nvSpPr>
          <p:spPr bwMode="auto">
            <a:xfrm>
              <a:off x="1728" y="1693"/>
              <a:ext cx="1333" cy="54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27" name="Line 16"/>
            <p:cNvSpPr>
              <a:spLocks noChangeShapeType="1"/>
            </p:cNvSpPr>
            <p:nvPr/>
          </p:nvSpPr>
          <p:spPr bwMode="auto">
            <a:xfrm>
              <a:off x="1583" y="1691"/>
              <a:ext cx="1299" cy="10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5617" name="Group 17"/>
          <p:cNvGrpSpPr>
            <a:grpSpLocks/>
          </p:cNvGrpSpPr>
          <p:nvPr/>
        </p:nvGrpSpPr>
        <p:grpSpPr bwMode="auto">
          <a:xfrm>
            <a:off x="4016375" y="2620963"/>
            <a:ext cx="4803775" cy="3757612"/>
            <a:chOff x="2530" y="1651"/>
            <a:chExt cx="3026" cy="2367"/>
          </a:xfrm>
        </p:grpSpPr>
        <p:sp>
          <p:nvSpPr>
            <p:cNvPr id="47119" name="Text Box 18"/>
            <p:cNvSpPr txBox="1">
              <a:spLocks noChangeArrowheads="1"/>
            </p:cNvSpPr>
            <p:nvPr/>
          </p:nvSpPr>
          <p:spPr bwMode="auto">
            <a:xfrm>
              <a:off x="3379" y="3692"/>
              <a:ext cx="2177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400"/>
                <a:t>Dieses </a:t>
              </a:r>
              <a:r>
                <a:rPr lang="de-DE" altLang="de-DE" sz="1400" b="1"/>
                <a:t>Muster       </a:t>
              </a:r>
              <a:r>
                <a:rPr lang="de-DE" altLang="de-DE" sz="1400"/>
                <a:t>ist eine erprobte </a:t>
              </a:r>
            </a:p>
            <a:p>
              <a:pPr eaLnBrk="1" hangingPunct="1"/>
              <a:r>
                <a:rPr lang="de-DE" altLang="de-DE" sz="1400"/>
                <a:t>(tatsächlich zum Ziel führende) </a:t>
              </a:r>
              <a:r>
                <a:rPr lang="de-DE" altLang="de-DE" sz="1400" b="1"/>
                <a:t>Lösung.</a:t>
              </a:r>
            </a:p>
          </p:txBody>
        </p:sp>
        <p:sp>
          <p:nvSpPr>
            <p:cNvPr id="47120" name="Freeform 19"/>
            <p:cNvSpPr>
              <a:spLocks/>
            </p:cNvSpPr>
            <p:nvPr/>
          </p:nvSpPr>
          <p:spPr bwMode="auto">
            <a:xfrm>
              <a:off x="2530" y="1651"/>
              <a:ext cx="2028" cy="817"/>
            </a:xfrm>
            <a:custGeom>
              <a:avLst/>
              <a:gdLst>
                <a:gd name="T0" fmla="*/ 894 w 2028"/>
                <a:gd name="T1" fmla="*/ 0 h 817"/>
                <a:gd name="T2" fmla="*/ 32 w 2028"/>
                <a:gd name="T3" fmla="*/ 454 h 817"/>
                <a:gd name="T4" fmla="*/ 0 w 2028"/>
                <a:gd name="T5" fmla="*/ 603 h 817"/>
                <a:gd name="T6" fmla="*/ 21 w 2028"/>
                <a:gd name="T7" fmla="*/ 726 h 817"/>
                <a:gd name="T8" fmla="*/ 305 w 2028"/>
                <a:gd name="T9" fmla="*/ 817 h 817"/>
                <a:gd name="T10" fmla="*/ 460 w 2028"/>
                <a:gd name="T11" fmla="*/ 788 h 817"/>
                <a:gd name="T12" fmla="*/ 1439 w 2028"/>
                <a:gd name="T13" fmla="*/ 545 h 817"/>
                <a:gd name="T14" fmla="*/ 2028 w 2028"/>
                <a:gd name="T15" fmla="*/ 726 h 8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28" h="817">
                  <a:moveTo>
                    <a:pt x="894" y="0"/>
                  </a:moveTo>
                  <a:lnTo>
                    <a:pt x="32" y="454"/>
                  </a:lnTo>
                  <a:lnTo>
                    <a:pt x="0" y="603"/>
                  </a:lnTo>
                  <a:lnTo>
                    <a:pt x="21" y="726"/>
                  </a:lnTo>
                  <a:lnTo>
                    <a:pt x="305" y="817"/>
                  </a:lnTo>
                  <a:lnTo>
                    <a:pt x="460" y="788"/>
                  </a:lnTo>
                  <a:lnTo>
                    <a:pt x="1439" y="545"/>
                  </a:lnTo>
                  <a:lnTo>
                    <a:pt x="2028" y="726"/>
                  </a:lnTo>
                </a:path>
              </a:pathLst>
            </a:custGeom>
            <a:noFill/>
            <a:ln w="76200" cmpd="sng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21" name="Line 20"/>
            <p:cNvSpPr>
              <a:spLocks noChangeShapeType="1"/>
            </p:cNvSpPr>
            <p:nvPr/>
          </p:nvSpPr>
          <p:spPr bwMode="auto">
            <a:xfrm flipV="1">
              <a:off x="3969" y="2377"/>
              <a:ext cx="453" cy="1134"/>
            </a:xfrm>
            <a:prstGeom prst="line">
              <a:avLst/>
            </a:prstGeom>
            <a:noFill/>
            <a:ln w="57150">
              <a:solidFill>
                <a:srgbClr val="33CC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22" name="Text Box 21"/>
            <p:cNvSpPr txBox="1">
              <a:spLocks noChangeArrowheads="1"/>
            </p:cNvSpPr>
            <p:nvPr/>
          </p:nvSpPr>
          <p:spPr bwMode="auto">
            <a:xfrm>
              <a:off x="3379" y="3466"/>
              <a:ext cx="8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2400" b="1"/>
                <a:t>Lösung:</a:t>
              </a:r>
            </a:p>
          </p:txBody>
        </p:sp>
        <p:sp>
          <p:nvSpPr>
            <p:cNvPr id="47123" name="Freeform 22"/>
            <p:cNvSpPr>
              <a:spLocks/>
            </p:cNvSpPr>
            <p:nvPr/>
          </p:nvSpPr>
          <p:spPr bwMode="auto">
            <a:xfrm>
              <a:off x="4206" y="3752"/>
              <a:ext cx="136" cy="55"/>
            </a:xfrm>
            <a:custGeom>
              <a:avLst/>
              <a:gdLst>
                <a:gd name="T0" fmla="*/ 60 w 2028"/>
                <a:gd name="T1" fmla="*/ 0 h 817"/>
                <a:gd name="T2" fmla="*/ 2 w 2028"/>
                <a:gd name="T3" fmla="*/ 31 h 817"/>
                <a:gd name="T4" fmla="*/ 0 w 2028"/>
                <a:gd name="T5" fmla="*/ 41 h 817"/>
                <a:gd name="T6" fmla="*/ 1 w 2028"/>
                <a:gd name="T7" fmla="*/ 49 h 817"/>
                <a:gd name="T8" fmla="*/ 20 w 2028"/>
                <a:gd name="T9" fmla="*/ 55 h 817"/>
                <a:gd name="T10" fmla="*/ 31 w 2028"/>
                <a:gd name="T11" fmla="*/ 53 h 817"/>
                <a:gd name="T12" fmla="*/ 97 w 2028"/>
                <a:gd name="T13" fmla="*/ 37 h 817"/>
                <a:gd name="T14" fmla="*/ 136 w 2028"/>
                <a:gd name="T15" fmla="*/ 49 h 8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28" h="817">
                  <a:moveTo>
                    <a:pt x="894" y="0"/>
                  </a:moveTo>
                  <a:lnTo>
                    <a:pt x="32" y="454"/>
                  </a:lnTo>
                  <a:lnTo>
                    <a:pt x="0" y="603"/>
                  </a:lnTo>
                  <a:lnTo>
                    <a:pt x="21" y="726"/>
                  </a:lnTo>
                  <a:lnTo>
                    <a:pt x="305" y="817"/>
                  </a:lnTo>
                  <a:lnTo>
                    <a:pt x="460" y="788"/>
                  </a:lnTo>
                  <a:lnTo>
                    <a:pt x="1439" y="545"/>
                  </a:lnTo>
                  <a:lnTo>
                    <a:pt x="2028" y="726"/>
                  </a:lnTo>
                </a:path>
              </a:pathLst>
            </a:custGeom>
            <a:noFill/>
            <a:ln w="28575" cmpd="sng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5624" name="Group 24"/>
          <p:cNvGrpSpPr>
            <a:grpSpLocks/>
          </p:cNvGrpSpPr>
          <p:nvPr/>
        </p:nvGrpSpPr>
        <p:grpSpPr bwMode="auto">
          <a:xfrm>
            <a:off x="307975" y="3411538"/>
            <a:ext cx="5892800" cy="2822575"/>
            <a:chOff x="194" y="2149"/>
            <a:chExt cx="3712" cy="1778"/>
          </a:xfrm>
        </p:grpSpPr>
        <p:sp>
          <p:nvSpPr>
            <p:cNvPr id="47115" name="Oval 25"/>
            <p:cNvSpPr>
              <a:spLocks noChangeArrowheads="1"/>
            </p:cNvSpPr>
            <p:nvPr/>
          </p:nvSpPr>
          <p:spPr bwMode="auto">
            <a:xfrm rot="-770193">
              <a:off x="3330" y="2149"/>
              <a:ext cx="576" cy="22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47116" name="Line 26"/>
            <p:cNvSpPr>
              <a:spLocks noChangeShapeType="1"/>
            </p:cNvSpPr>
            <p:nvPr/>
          </p:nvSpPr>
          <p:spPr bwMode="auto">
            <a:xfrm flipH="1">
              <a:off x="2065" y="2374"/>
              <a:ext cx="1321" cy="130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17" name="Text Box 27"/>
            <p:cNvSpPr txBox="1">
              <a:spLocks noChangeArrowheads="1"/>
            </p:cNvSpPr>
            <p:nvPr/>
          </p:nvSpPr>
          <p:spPr bwMode="auto">
            <a:xfrm>
              <a:off x="603" y="3557"/>
              <a:ext cx="14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2400" b="1"/>
                <a:t>Konsequenzen</a:t>
              </a:r>
            </a:p>
          </p:txBody>
        </p:sp>
        <p:pic>
          <p:nvPicPr>
            <p:cNvPr id="47118" name="Picture 28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" y="3525"/>
              <a:ext cx="423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5629" name="Group 29"/>
          <p:cNvGrpSpPr>
            <a:grpSpLocks/>
          </p:cNvGrpSpPr>
          <p:nvPr/>
        </p:nvGrpSpPr>
        <p:grpSpPr bwMode="auto">
          <a:xfrm>
            <a:off x="4583113" y="2933700"/>
            <a:ext cx="2684462" cy="1781175"/>
            <a:chOff x="2887" y="1848"/>
            <a:chExt cx="1691" cy="1122"/>
          </a:xfrm>
        </p:grpSpPr>
        <p:sp>
          <p:nvSpPr>
            <p:cNvPr id="47113" name="Freeform 30"/>
            <p:cNvSpPr>
              <a:spLocks/>
            </p:cNvSpPr>
            <p:nvPr/>
          </p:nvSpPr>
          <p:spPr bwMode="auto">
            <a:xfrm>
              <a:off x="3164" y="2304"/>
              <a:ext cx="1414" cy="666"/>
            </a:xfrm>
            <a:custGeom>
              <a:avLst/>
              <a:gdLst>
                <a:gd name="T0" fmla="*/ 307 w 1414"/>
                <a:gd name="T1" fmla="*/ 0 h 666"/>
                <a:gd name="T2" fmla="*/ 0 w 1414"/>
                <a:gd name="T3" fmla="*/ 464 h 666"/>
                <a:gd name="T4" fmla="*/ 584 w 1414"/>
                <a:gd name="T5" fmla="*/ 666 h 666"/>
                <a:gd name="T6" fmla="*/ 831 w 1414"/>
                <a:gd name="T7" fmla="*/ 367 h 666"/>
                <a:gd name="T8" fmla="*/ 1175 w 1414"/>
                <a:gd name="T9" fmla="*/ 120 h 666"/>
                <a:gd name="T10" fmla="*/ 1414 w 1414"/>
                <a:gd name="T11" fmla="*/ 82 h 6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14" h="666">
                  <a:moveTo>
                    <a:pt x="307" y="0"/>
                  </a:moveTo>
                  <a:lnTo>
                    <a:pt x="0" y="464"/>
                  </a:lnTo>
                  <a:lnTo>
                    <a:pt x="584" y="666"/>
                  </a:lnTo>
                  <a:lnTo>
                    <a:pt x="831" y="367"/>
                  </a:lnTo>
                  <a:lnTo>
                    <a:pt x="1175" y="120"/>
                  </a:lnTo>
                  <a:lnTo>
                    <a:pt x="1414" y="82"/>
                  </a:lnTo>
                </a:path>
              </a:pathLst>
            </a:custGeom>
            <a:noFill/>
            <a:ln w="76200" cmpd="sng">
              <a:solidFill>
                <a:srgbClr val="288BF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14" name="Freeform 31"/>
            <p:cNvSpPr>
              <a:spLocks/>
            </p:cNvSpPr>
            <p:nvPr/>
          </p:nvSpPr>
          <p:spPr bwMode="auto">
            <a:xfrm>
              <a:off x="2887" y="1848"/>
              <a:ext cx="1377" cy="576"/>
            </a:xfrm>
            <a:custGeom>
              <a:avLst/>
              <a:gdLst>
                <a:gd name="T0" fmla="*/ 0 w 1377"/>
                <a:gd name="T1" fmla="*/ 576 h 576"/>
                <a:gd name="T2" fmla="*/ 165 w 1377"/>
                <a:gd name="T3" fmla="*/ 262 h 576"/>
                <a:gd name="T4" fmla="*/ 442 w 1377"/>
                <a:gd name="T5" fmla="*/ 157 h 576"/>
                <a:gd name="T6" fmla="*/ 532 w 1377"/>
                <a:gd name="T7" fmla="*/ 0 h 576"/>
                <a:gd name="T8" fmla="*/ 1093 w 1377"/>
                <a:gd name="T9" fmla="*/ 15 h 576"/>
                <a:gd name="T10" fmla="*/ 1377 w 1377"/>
                <a:gd name="T11" fmla="*/ 217 h 576"/>
                <a:gd name="T12" fmla="*/ 1190 w 1377"/>
                <a:gd name="T13" fmla="*/ 381 h 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77" h="576">
                  <a:moveTo>
                    <a:pt x="0" y="576"/>
                  </a:moveTo>
                  <a:lnTo>
                    <a:pt x="165" y="262"/>
                  </a:lnTo>
                  <a:lnTo>
                    <a:pt x="442" y="157"/>
                  </a:lnTo>
                  <a:lnTo>
                    <a:pt x="532" y="0"/>
                  </a:lnTo>
                  <a:lnTo>
                    <a:pt x="1093" y="15"/>
                  </a:lnTo>
                  <a:lnTo>
                    <a:pt x="1377" y="217"/>
                  </a:lnTo>
                  <a:lnTo>
                    <a:pt x="1190" y="381"/>
                  </a:lnTo>
                </a:path>
              </a:pathLst>
            </a:custGeom>
            <a:noFill/>
            <a:ln w="76200" cmpd="sng">
              <a:solidFill>
                <a:srgbClr val="288BF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44050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dirty="0" smtClean="0"/>
              <a:t>Vorteile von Mustern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5546" y="1268760"/>
            <a:ext cx="8229600" cy="4525963"/>
          </a:xfrm>
        </p:spPr>
        <p:txBody>
          <a:bodyPr/>
          <a:lstStyle/>
          <a:p>
            <a:r>
              <a:rPr lang="de-DE" dirty="0" smtClean="0"/>
              <a:t>Beschreiben und begründen erprobte Lösungen</a:t>
            </a:r>
          </a:p>
          <a:p>
            <a:r>
              <a:rPr lang="de-DE" dirty="0" smtClean="0"/>
              <a:t>Machen auf (verborgene) Probleme aufmerksam</a:t>
            </a:r>
          </a:p>
          <a:p>
            <a:r>
              <a:rPr lang="de-DE" dirty="0" smtClean="0"/>
              <a:t>Reduzieren die Komplexität und führen zu flexibleren Designs</a:t>
            </a:r>
          </a:p>
          <a:p>
            <a:r>
              <a:rPr lang="de-DE" dirty="0" smtClean="0"/>
              <a:t>Ermöglichen die Kommunikation unter Entwicklern (</a:t>
            </a:r>
            <a:r>
              <a:rPr lang="de-DE" dirty="0" smtClean="0">
                <a:sym typeface="Wingdings" panose="05000000000000000000" pitchFamily="2" charset="2"/>
              </a:rPr>
              <a:t> Vokabular)</a:t>
            </a:r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01853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dirty="0" smtClean="0"/>
              <a:t>Probleme mit Mustern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5546" y="1268760"/>
            <a:ext cx="8229600" cy="4525963"/>
          </a:xfrm>
        </p:spPr>
        <p:txBody>
          <a:bodyPr/>
          <a:lstStyle/>
          <a:p>
            <a:r>
              <a:rPr lang="de-DE" dirty="0" smtClean="0"/>
              <a:t>Abstraktionsgrad von Mustern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Empirisch nicht abgesicherte Muster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Objektivität der „guten“ Lösung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Falscher Einsatz von Mustern: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Falsche Implementierung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Nutzung im falschen Kontext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Viele Muster implizieren nicht automatisch gutes Design!</a:t>
            </a:r>
          </a:p>
          <a:p>
            <a:endParaRPr lang="de-DE" dirty="0" smtClean="0"/>
          </a:p>
        </p:txBody>
      </p:sp>
      <p:sp>
        <p:nvSpPr>
          <p:cNvPr id="4" name="Textfeld 3"/>
          <p:cNvSpPr txBox="1"/>
          <p:nvPr/>
        </p:nvSpPr>
        <p:spPr>
          <a:xfrm>
            <a:off x="401594" y="5021938"/>
            <a:ext cx="6937019" cy="58477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Merke: Das Richtige richtig machen!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09182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268413"/>
            <a:ext cx="259080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3500438"/>
            <a:ext cx="3384550" cy="225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1268413"/>
            <a:ext cx="2303463" cy="174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3500438"/>
            <a:ext cx="2952750" cy="223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525" y="1268413"/>
            <a:ext cx="2447925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537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Line 2"/>
          <p:cNvSpPr>
            <a:spLocks noChangeShapeType="1"/>
          </p:cNvSpPr>
          <p:nvPr/>
        </p:nvSpPr>
        <p:spPr bwMode="auto">
          <a:xfrm>
            <a:off x="5940425" y="3860800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0835" name="Line 3"/>
          <p:cNvSpPr>
            <a:spLocks noChangeShapeType="1"/>
          </p:cNvSpPr>
          <p:nvPr/>
        </p:nvSpPr>
        <p:spPr bwMode="auto">
          <a:xfrm>
            <a:off x="2916238" y="38608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0836" name="Line 4"/>
          <p:cNvSpPr>
            <a:spLocks noChangeShapeType="1"/>
          </p:cNvSpPr>
          <p:nvPr/>
        </p:nvSpPr>
        <p:spPr bwMode="auto">
          <a:xfrm>
            <a:off x="4284663" y="3860800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0837" name="Line 5"/>
          <p:cNvSpPr>
            <a:spLocks noChangeShapeType="1"/>
          </p:cNvSpPr>
          <p:nvPr/>
        </p:nvSpPr>
        <p:spPr bwMode="auto">
          <a:xfrm>
            <a:off x="468313" y="3860800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229600" cy="633412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de-DE" altLang="de-DE" smtClean="0"/>
              <a:t>Entwicklungsgeschichte</a:t>
            </a:r>
          </a:p>
        </p:txBody>
      </p:sp>
      <p:sp>
        <p:nvSpPr>
          <p:cNvPr id="120839" name="Oval 7"/>
          <p:cNvSpPr>
            <a:spLocks noChangeArrowheads="1"/>
          </p:cNvSpPr>
          <p:nvPr/>
        </p:nvSpPr>
        <p:spPr bwMode="auto">
          <a:xfrm>
            <a:off x="2054225" y="3644900"/>
            <a:ext cx="865188" cy="36036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 b="1">
                <a:latin typeface="Verdana" panose="020B0604030504040204" pitchFamily="34" charset="0"/>
              </a:rPr>
              <a:t>1979</a:t>
            </a:r>
          </a:p>
        </p:txBody>
      </p:sp>
      <p:sp>
        <p:nvSpPr>
          <p:cNvPr id="120840" name="Text Box 8"/>
          <p:cNvSpPr txBox="1">
            <a:spLocks noChangeArrowheads="1"/>
          </p:cNvSpPr>
          <p:nvPr/>
        </p:nvSpPr>
        <p:spPr bwMode="auto">
          <a:xfrm>
            <a:off x="1547813" y="6021388"/>
            <a:ext cx="62849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3200">
                <a:latin typeface="Verdana" panose="020B0604030504040204" pitchFamily="34" charset="0"/>
              </a:rPr>
              <a:t>„The Quality without a Name“</a:t>
            </a:r>
          </a:p>
        </p:txBody>
      </p:sp>
      <p:sp>
        <p:nvSpPr>
          <p:cNvPr id="120841" name="Oval 9"/>
          <p:cNvSpPr>
            <a:spLocks noChangeArrowheads="1"/>
          </p:cNvSpPr>
          <p:nvPr/>
        </p:nvSpPr>
        <p:spPr bwMode="auto">
          <a:xfrm>
            <a:off x="3421063" y="3644900"/>
            <a:ext cx="865187" cy="36036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 b="1">
                <a:latin typeface="Verdana" panose="020B0604030504040204" pitchFamily="34" charset="0"/>
              </a:rPr>
              <a:t>1987</a:t>
            </a:r>
          </a:p>
        </p:txBody>
      </p:sp>
      <p:sp>
        <p:nvSpPr>
          <p:cNvPr id="120842" name="Oval 10"/>
          <p:cNvSpPr>
            <a:spLocks noChangeArrowheads="1"/>
          </p:cNvSpPr>
          <p:nvPr/>
        </p:nvSpPr>
        <p:spPr bwMode="auto">
          <a:xfrm>
            <a:off x="5076825" y="3644900"/>
            <a:ext cx="865188" cy="36036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 b="1">
                <a:latin typeface="Verdana" panose="020B0604030504040204" pitchFamily="34" charset="0"/>
              </a:rPr>
              <a:t>1995</a:t>
            </a:r>
          </a:p>
        </p:txBody>
      </p:sp>
      <p:sp>
        <p:nvSpPr>
          <p:cNvPr id="120843" name="Text Box 11"/>
          <p:cNvSpPr txBox="1">
            <a:spLocks noChangeArrowheads="1"/>
          </p:cNvSpPr>
          <p:nvPr/>
        </p:nvSpPr>
        <p:spPr bwMode="auto">
          <a:xfrm>
            <a:off x="4932363" y="2781300"/>
            <a:ext cx="216058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600" i="1">
                <a:latin typeface="Verdana" panose="020B0604030504040204" pitchFamily="34" charset="0"/>
              </a:rPr>
              <a:t>WikiWikiWeb:</a:t>
            </a:r>
          </a:p>
          <a:p>
            <a:pPr eaLnBrk="1" hangingPunct="1"/>
            <a:r>
              <a:rPr lang="de-DE" altLang="de-DE" sz="1600" i="1">
                <a:latin typeface="Verdana" panose="020B0604030504040204" pitchFamily="34" charset="0"/>
              </a:rPr>
              <a:t>The Portland</a:t>
            </a:r>
            <a:br>
              <a:rPr lang="de-DE" altLang="de-DE" sz="1600" i="1">
                <a:latin typeface="Verdana" panose="020B0604030504040204" pitchFamily="34" charset="0"/>
              </a:rPr>
            </a:br>
            <a:r>
              <a:rPr lang="de-DE" altLang="de-DE" sz="1600" i="1">
                <a:latin typeface="Verdana" panose="020B0604030504040204" pitchFamily="34" charset="0"/>
              </a:rPr>
              <a:t>Pattern Repository</a:t>
            </a:r>
          </a:p>
        </p:txBody>
      </p:sp>
      <p:sp>
        <p:nvSpPr>
          <p:cNvPr id="120844" name="Oval 12"/>
          <p:cNvSpPr>
            <a:spLocks noChangeArrowheads="1"/>
          </p:cNvSpPr>
          <p:nvPr/>
        </p:nvSpPr>
        <p:spPr bwMode="auto">
          <a:xfrm>
            <a:off x="0" y="3644900"/>
            <a:ext cx="865188" cy="36036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 b="1">
                <a:latin typeface="Verdana" panose="020B0604030504040204" pitchFamily="34" charset="0"/>
              </a:rPr>
              <a:t>1964</a:t>
            </a:r>
          </a:p>
        </p:txBody>
      </p:sp>
      <p:sp>
        <p:nvSpPr>
          <p:cNvPr id="120845" name="Oval 13"/>
          <p:cNvSpPr>
            <a:spLocks noChangeArrowheads="1"/>
          </p:cNvSpPr>
          <p:nvPr/>
        </p:nvSpPr>
        <p:spPr bwMode="auto">
          <a:xfrm>
            <a:off x="6443663" y="3644900"/>
            <a:ext cx="865187" cy="36036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 b="1">
                <a:latin typeface="Verdana" panose="020B0604030504040204" pitchFamily="34" charset="0"/>
              </a:rPr>
              <a:t>2000</a:t>
            </a:r>
          </a:p>
        </p:txBody>
      </p:sp>
      <p:sp>
        <p:nvSpPr>
          <p:cNvPr id="120846" name="Oval 14"/>
          <p:cNvSpPr>
            <a:spLocks noChangeArrowheads="1"/>
          </p:cNvSpPr>
          <p:nvPr/>
        </p:nvSpPr>
        <p:spPr bwMode="auto">
          <a:xfrm>
            <a:off x="7308850" y="3644900"/>
            <a:ext cx="865188" cy="36036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 b="1">
                <a:latin typeface="Verdana" panose="020B0604030504040204" pitchFamily="34" charset="0"/>
              </a:rPr>
              <a:t>2003</a:t>
            </a:r>
          </a:p>
        </p:txBody>
      </p:sp>
      <p:sp>
        <p:nvSpPr>
          <p:cNvPr id="120847" name="Oval 15"/>
          <p:cNvSpPr>
            <a:spLocks noChangeArrowheads="1"/>
          </p:cNvSpPr>
          <p:nvPr/>
        </p:nvSpPr>
        <p:spPr bwMode="auto">
          <a:xfrm>
            <a:off x="8172450" y="3644900"/>
            <a:ext cx="865188" cy="36036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 b="1">
                <a:latin typeface="Verdana" panose="020B0604030504040204" pitchFamily="34" charset="0"/>
              </a:rPr>
              <a:t>2006</a:t>
            </a:r>
          </a:p>
        </p:txBody>
      </p:sp>
      <p:grpSp>
        <p:nvGrpSpPr>
          <p:cNvPr id="120848" name="Group 16"/>
          <p:cNvGrpSpPr>
            <a:grpSpLocks/>
          </p:cNvGrpSpPr>
          <p:nvPr/>
        </p:nvGrpSpPr>
        <p:grpSpPr bwMode="auto">
          <a:xfrm>
            <a:off x="-107950" y="4076700"/>
            <a:ext cx="1295400" cy="2376488"/>
            <a:chOff x="-68" y="2568"/>
            <a:chExt cx="816" cy="1497"/>
          </a:xfrm>
        </p:grpSpPr>
        <p:sp>
          <p:nvSpPr>
            <p:cNvPr id="5159" name="Text Box 17"/>
            <p:cNvSpPr txBox="1">
              <a:spLocks noChangeArrowheads="1"/>
            </p:cNvSpPr>
            <p:nvPr/>
          </p:nvSpPr>
          <p:spPr bwMode="auto">
            <a:xfrm>
              <a:off x="0" y="2568"/>
              <a:ext cx="748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600" i="1">
                  <a:latin typeface="Verdana" panose="020B0604030504040204" pitchFamily="34" charset="0"/>
                </a:rPr>
                <a:t>Notes </a:t>
              </a:r>
            </a:p>
            <a:p>
              <a:pPr eaLnBrk="1" hangingPunct="1"/>
              <a:r>
                <a:rPr lang="de-DE" altLang="de-DE" sz="1600" i="1">
                  <a:latin typeface="Verdana" panose="020B0604030504040204" pitchFamily="34" charset="0"/>
                </a:rPr>
                <a:t>on the</a:t>
              </a:r>
            </a:p>
            <a:p>
              <a:pPr eaLnBrk="1" hangingPunct="1"/>
              <a:r>
                <a:rPr lang="de-DE" altLang="de-DE" sz="1600" i="1">
                  <a:latin typeface="Verdana" panose="020B0604030504040204" pitchFamily="34" charset="0"/>
                </a:rPr>
                <a:t>Synthesis</a:t>
              </a:r>
            </a:p>
            <a:p>
              <a:pPr eaLnBrk="1" hangingPunct="1"/>
              <a:r>
                <a:rPr lang="de-DE" altLang="de-DE" sz="1600" i="1">
                  <a:latin typeface="Verdana" panose="020B0604030504040204" pitchFamily="34" charset="0"/>
                </a:rPr>
                <a:t>Of Form</a:t>
              </a:r>
            </a:p>
          </p:txBody>
        </p:sp>
        <p:pic>
          <p:nvPicPr>
            <p:cNvPr id="5160" name="Picture 18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8" y="3293"/>
              <a:ext cx="772" cy="7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0851" name="Oval 19"/>
          <p:cNvSpPr>
            <a:spLocks noChangeArrowheads="1"/>
          </p:cNvSpPr>
          <p:nvPr/>
        </p:nvSpPr>
        <p:spPr bwMode="auto">
          <a:xfrm>
            <a:off x="1189038" y="3644900"/>
            <a:ext cx="865187" cy="36036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 b="1">
                <a:latin typeface="Verdana" panose="020B0604030504040204" pitchFamily="34" charset="0"/>
              </a:rPr>
              <a:t>1977</a:t>
            </a:r>
          </a:p>
        </p:txBody>
      </p:sp>
      <p:grpSp>
        <p:nvGrpSpPr>
          <p:cNvPr id="120852" name="Group 20"/>
          <p:cNvGrpSpPr>
            <a:grpSpLocks/>
          </p:cNvGrpSpPr>
          <p:nvPr/>
        </p:nvGrpSpPr>
        <p:grpSpPr bwMode="auto">
          <a:xfrm>
            <a:off x="1116013" y="1916113"/>
            <a:ext cx="1368425" cy="1733550"/>
            <a:chOff x="703" y="1207"/>
            <a:chExt cx="862" cy="1092"/>
          </a:xfrm>
        </p:grpSpPr>
        <p:sp>
          <p:nvSpPr>
            <p:cNvPr id="5157" name="Text Box 21"/>
            <p:cNvSpPr txBox="1">
              <a:spLocks noChangeArrowheads="1"/>
            </p:cNvSpPr>
            <p:nvPr/>
          </p:nvSpPr>
          <p:spPr bwMode="auto">
            <a:xfrm>
              <a:off x="703" y="1933"/>
              <a:ext cx="86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600" i="1">
                  <a:latin typeface="Verdana" panose="020B0604030504040204" pitchFamily="34" charset="0"/>
                </a:rPr>
                <a:t>A Pattern </a:t>
              </a:r>
            </a:p>
            <a:p>
              <a:pPr eaLnBrk="1" hangingPunct="1"/>
              <a:r>
                <a:rPr lang="de-DE" altLang="de-DE" sz="1600" i="1">
                  <a:latin typeface="Verdana" panose="020B0604030504040204" pitchFamily="34" charset="0"/>
                </a:rPr>
                <a:t>Language</a:t>
              </a:r>
            </a:p>
          </p:txBody>
        </p:sp>
        <p:pic>
          <p:nvPicPr>
            <p:cNvPr id="5158" name="Picture 2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" y="1207"/>
              <a:ext cx="472" cy="7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0855" name="Group 23"/>
          <p:cNvGrpSpPr>
            <a:grpSpLocks/>
          </p:cNvGrpSpPr>
          <p:nvPr/>
        </p:nvGrpSpPr>
        <p:grpSpPr bwMode="auto">
          <a:xfrm>
            <a:off x="1765300" y="4076700"/>
            <a:ext cx="2232025" cy="1865313"/>
            <a:chOff x="1112" y="2568"/>
            <a:chExt cx="1406" cy="1175"/>
          </a:xfrm>
        </p:grpSpPr>
        <p:sp>
          <p:nvSpPr>
            <p:cNvPr id="5155" name="Text Box 24"/>
            <p:cNvSpPr txBox="1">
              <a:spLocks noChangeArrowheads="1"/>
            </p:cNvSpPr>
            <p:nvPr/>
          </p:nvSpPr>
          <p:spPr bwMode="auto">
            <a:xfrm>
              <a:off x="1112" y="2568"/>
              <a:ext cx="140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600" i="1">
                  <a:latin typeface="Verdana" panose="020B0604030504040204" pitchFamily="34" charset="0"/>
                </a:rPr>
                <a:t>The Timeless</a:t>
              </a:r>
              <a:br>
                <a:rPr lang="de-DE" altLang="de-DE" sz="1600" i="1">
                  <a:latin typeface="Verdana" panose="020B0604030504040204" pitchFamily="34" charset="0"/>
                </a:rPr>
              </a:br>
              <a:r>
                <a:rPr lang="de-DE" altLang="de-DE" sz="1600" i="1">
                  <a:latin typeface="Verdana" panose="020B0604030504040204" pitchFamily="34" charset="0"/>
                </a:rPr>
                <a:t>Way of Building</a:t>
              </a:r>
            </a:p>
          </p:txBody>
        </p:sp>
        <p:pic>
          <p:nvPicPr>
            <p:cNvPr id="5156" name="Picture 2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3" y="2931"/>
              <a:ext cx="535" cy="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0858" name="Group 26"/>
          <p:cNvGrpSpPr>
            <a:grpSpLocks/>
          </p:cNvGrpSpPr>
          <p:nvPr/>
        </p:nvGrpSpPr>
        <p:grpSpPr bwMode="auto">
          <a:xfrm>
            <a:off x="2770188" y="1557338"/>
            <a:ext cx="2233612" cy="2020887"/>
            <a:chOff x="1745" y="981"/>
            <a:chExt cx="1407" cy="1273"/>
          </a:xfrm>
        </p:grpSpPr>
        <p:sp>
          <p:nvSpPr>
            <p:cNvPr id="5153" name="Text Box 27"/>
            <p:cNvSpPr txBox="1">
              <a:spLocks noChangeArrowheads="1"/>
            </p:cNvSpPr>
            <p:nvPr/>
          </p:nvSpPr>
          <p:spPr bwMode="auto">
            <a:xfrm>
              <a:off x="1745" y="1888"/>
              <a:ext cx="1407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600" i="1">
                  <a:latin typeface="Verdana" panose="020B0604030504040204" pitchFamily="34" charset="0"/>
                </a:rPr>
                <a:t>Beck&amp;Cunningham:</a:t>
              </a:r>
            </a:p>
            <a:p>
              <a:pPr eaLnBrk="1" hangingPunct="1"/>
              <a:r>
                <a:rPr lang="de-DE" altLang="de-DE" sz="1600" i="1">
                  <a:latin typeface="Verdana" panose="020B0604030504040204" pitchFamily="34" charset="0"/>
                </a:rPr>
                <a:t>Software Patterns</a:t>
              </a:r>
            </a:p>
          </p:txBody>
        </p:sp>
        <p:pic>
          <p:nvPicPr>
            <p:cNvPr id="5154" name="Picture 28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981"/>
              <a:ext cx="709" cy="9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0861" name="Group 29"/>
          <p:cNvGrpSpPr>
            <a:grpSpLocks/>
          </p:cNvGrpSpPr>
          <p:nvPr/>
        </p:nvGrpSpPr>
        <p:grpSpPr bwMode="auto">
          <a:xfrm>
            <a:off x="4429125" y="4076700"/>
            <a:ext cx="1943100" cy="1944688"/>
            <a:chOff x="2790" y="2568"/>
            <a:chExt cx="1224" cy="1225"/>
          </a:xfrm>
        </p:grpSpPr>
        <p:sp>
          <p:nvSpPr>
            <p:cNvPr id="5151" name="Text Box 30"/>
            <p:cNvSpPr txBox="1">
              <a:spLocks noChangeArrowheads="1"/>
            </p:cNvSpPr>
            <p:nvPr/>
          </p:nvSpPr>
          <p:spPr bwMode="auto">
            <a:xfrm>
              <a:off x="2790" y="2568"/>
              <a:ext cx="122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600" i="1">
                  <a:latin typeface="Verdana" panose="020B0604030504040204" pitchFamily="34" charset="0"/>
                </a:rPr>
                <a:t>„Gang of Four“</a:t>
              </a:r>
              <a:br>
                <a:rPr lang="de-DE" altLang="de-DE" sz="1600" i="1">
                  <a:latin typeface="Verdana" panose="020B0604030504040204" pitchFamily="34" charset="0"/>
                </a:rPr>
              </a:br>
              <a:r>
                <a:rPr lang="de-DE" altLang="de-DE" sz="1600" i="1">
                  <a:latin typeface="Verdana" panose="020B0604030504040204" pitchFamily="34" charset="0"/>
                </a:rPr>
                <a:t>Design Pattens</a:t>
              </a:r>
              <a:endParaRPr lang="de-DE" altLang="de-DE" sz="2000" i="1">
                <a:latin typeface="Verdana" panose="020B0604030504040204" pitchFamily="34" charset="0"/>
              </a:endParaRPr>
            </a:p>
          </p:txBody>
        </p:sp>
        <p:pic>
          <p:nvPicPr>
            <p:cNvPr id="5152" name="Picture 31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1" y="2931"/>
              <a:ext cx="643" cy="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0864" name="Group 32"/>
          <p:cNvGrpSpPr>
            <a:grpSpLocks/>
          </p:cNvGrpSpPr>
          <p:nvPr/>
        </p:nvGrpSpPr>
        <p:grpSpPr bwMode="auto">
          <a:xfrm>
            <a:off x="6300788" y="4076700"/>
            <a:ext cx="1593850" cy="2016125"/>
            <a:chOff x="3969" y="2568"/>
            <a:chExt cx="1004" cy="1270"/>
          </a:xfrm>
        </p:grpSpPr>
        <p:sp>
          <p:nvSpPr>
            <p:cNvPr id="5149" name="Text Box 33"/>
            <p:cNvSpPr txBox="1">
              <a:spLocks noChangeArrowheads="1"/>
            </p:cNvSpPr>
            <p:nvPr/>
          </p:nvSpPr>
          <p:spPr bwMode="auto">
            <a:xfrm>
              <a:off x="3969" y="2568"/>
              <a:ext cx="952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600" i="1">
                  <a:latin typeface="Verdana" panose="020B0604030504040204" pitchFamily="34" charset="0"/>
                </a:rPr>
                <a:t>GUI Pattern</a:t>
              </a:r>
              <a:br>
                <a:rPr lang="de-DE" altLang="de-DE" sz="1600" i="1">
                  <a:latin typeface="Verdana" panose="020B0604030504040204" pitchFamily="34" charset="0"/>
                </a:rPr>
              </a:br>
              <a:r>
                <a:rPr lang="de-DE" altLang="de-DE" sz="1600" i="1">
                  <a:latin typeface="Verdana" panose="020B0604030504040204" pitchFamily="34" charset="0"/>
                </a:rPr>
                <a:t>Pedagogical Patterns</a:t>
              </a:r>
              <a:endParaRPr lang="de-DE" altLang="de-DE" sz="2000" i="1">
                <a:latin typeface="Verdana" panose="020B0604030504040204" pitchFamily="34" charset="0"/>
              </a:endParaRPr>
            </a:p>
          </p:txBody>
        </p:sp>
        <p:pic>
          <p:nvPicPr>
            <p:cNvPr id="5150" name="Picture 34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7" y="3113"/>
              <a:ext cx="596" cy="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0867" name="Group 35"/>
          <p:cNvGrpSpPr>
            <a:grpSpLocks/>
          </p:cNvGrpSpPr>
          <p:nvPr/>
        </p:nvGrpSpPr>
        <p:grpSpPr bwMode="auto">
          <a:xfrm>
            <a:off x="8101013" y="4138613"/>
            <a:ext cx="1116012" cy="1881187"/>
            <a:chOff x="5103" y="2607"/>
            <a:chExt cx="703" cy="1185"/>
          </a:xfrm>
        </p:grpSpPr>
        <p:sp>
          <p:nvSpPr>
            <p:cNvPr id="5147" name="Text Box 36"/>
            <p:cNvSpPr txBox="1">
              <a:spLocks noChangeArrowheads="1"/>
            </p:cNvSpPr>
            <p:nvPr/>
          </p:nvSpPr>
          <p:spPr bwMode="auto">
            <a:xfrm>
              <a:off x="5103" y="2607"/>
              <a:ext cx="703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600" i="1">
                  <a:latin typeface="Verdana" panose="020B0604030504040204" pitchFamily="34" charset="0"/>
                </a:rPr>
                <a:t>AJAX</a:t>
              </a:r>
            </a:p>
            <a:p>
              <a:pPr eaLnBrk="1" hangingPunct="1"/>
              <a:r>
                <a:rPr lang="de-DE" altLang="de-DE" sz="1600" i="1">
                  <a:latin typeface="Verdana" panose="020B0604030504040204" pitchFamily="34" charset="0"/>
                </a:rPr>
                <a:t>Web 2.0</a:t>
              </a:r>
              <a:endParaRPr lang="de-DE" altLang="de-DE" sz="2000" i="1">
                <a:latin typeface="Verdana" panose="020B0604030504040204" pitchFamily="34" charset="0"/>
              </a:endParaRPr>
            </a:p>
          </p:txBody>
        </p:sp>
        <p:pic>
          <p:nvPicPr>
            <p:cNvPr id="5148" name="Picture 37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7" y="3067"/>
              <a:ext cx="553" cy="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0870" name="Group 38"/>
          <p:cNvGrpSpPr>
            <a:grpSpLocks/>
          </p:cNvGrpSpPr>
          <p:nvPr/>
        </p:nvGrpSpPr>
        <p:grpSpPr bwMode="auto">
          <a:xfrm>
            <a:off x="7164388" y="2420938"/>
            <a:ext cx="2195512" cy="1290637"/>
            <a:chOff x="4513" y="1525"/>
            <a:chExt cx="1383" cy="813"/>
          </a:xfrm>
        </p:grpSpPr>
        <p:sp>
          <p:nvSpPr>
            <p:cNvPr id="5145" name="Text Box 39"/>
            <p:cNvSpPr txBox="1">
              <a:spLocks noChangeArrowheads="1"/>
            </p:cNvSpPr>
            <p:nvPr/>
          </p:nvSpPr>
          <p:spPr bwMode="auto">
            <a:xfrm>
              <a:off x="4558" y="1972"/>
              <a:ext cx="1338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600" i="1">
                  <a:latin typeface="Verdana" panose="020B0604030504040204" pitchFamily="34" charset="0"/>
                </a:rPr>
                <a:t>E-Learning </a:t>
              </a:r>
            </a:p>
            <a:p>
              <a:pPr eaLnBrk="1" hangingPunct="1"/>
              <a:r>
                <a:rPr lang="de-DE" altLang="de-DE" sz="1600" i="1">
                  <a:latin typeface="Verdana" panose="020B0604030504040204" pitchFamily="34" charset="0"/>
                </a:rPr>
                <a:t>Web-Design</a:t>
              </a:r>
              <a:endParaRPr lang="de-DE" altLang="de-DE" sz="2000" i="1">
                <a:latin typeface="Verdana" panose="020B0604030504040204" pitchFamily="34" charset="0"/>
              </a:endParaRPr>
            </a:p>
          </p:txBody>
        </p:sp>
        <p:pic>
          <p:nvPicPr>
            <p:cNvPr id="5146" name="Picture 4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3" y="1525"/>
              <a:ext cx="960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1306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0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0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0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0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0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0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0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0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0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0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20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0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0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20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20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 animBg="1"/>
      <p:bldP spid="120835" grpId="0" animBg="1"/>
      <p:bldP spid="120836" grpId="0" animBg="1"/>
      <p:bldP spid="120837" grpId="0" animBg="1"/>
      <p:bldP spid="120839" grpId="0" animBg="1"/>
      <p:bldP spid="120840" grpId="0"/>
      <p:bldP spid="120840" grpId="1"/>
      <p:bldP spid="120841" grpId="0" animBg="1"/>
      <p:bldP spid="120842" grpId="0" animBg="1"/>
      <p:bldP spid="120843" grpId="0"/>
      <p:bldP spid="120844" grpId="0" animBg="1"/>
      <p:bldP spid="120845" grpId="0" animBg="1"/>
      <p:bldP spid="120846" grpId="0" animBg="1"/>
      <p:bldP spid="120847" grpId="0" animBg="1"/>
      <p:bldP spid="12085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173" y="140401"/>
            <a:ext cx="8229600" cy="706090"/>
          </a:xfrm>
        </p:spPr>
        <p:txBody>
          <a:bodyPr/>
          <a:lstStyle/>
          <a:p>
            <a:pPr algn="l"/>
            <a:r>
              <a:rPr lang="de-DE" b="1" dirty="0" smtClean="0"/>
              <a:t>Buchempfehlungen</a:t>
            </a:r>
            <a:endParaRPr lang="de-DE" b="1" dirty="0"/>
          </a:p>
        </p:txBody>
      </p:sp>
      <p:pic>
        <p:nvPicPr>
          <p:cNvPr id="4" name="Grafik 3" descr="Bildschirmausschnitt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428" y="1307403"/>
            <a:ext cx="2400423" cy="3060857"/>
          </a:xfrm>
          <a:prstGeom prst="rect">
            <a:avLst/>
          </a:prstGeom>
        </p:spPr>
      </p:pic>
      <p:pic>
        <p:nvPicPr>
          <p:cNvPr id="6" name="Grafik 5" descr="Bildschirmausschnitt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1295221"/>
            <a:ext cx="2556699" cy="2952328"/>
          </a:xfrm>
          <a:prstGeom prst="rect">
            <a:avLst/>
          </a:prstGeom>
        </p:spPr>
      </p:pic>
      <p:pic>
        <p:nvPicPr>
          <p:cNvPr id="7" name="Grafik 6" descr="Bildschirmausschnitt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2204864"/>
            <a:ext cx="2088232" cy="2913685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4774" y="5236843"/>
            <a:ext cx="3134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Der Klassiker!</a:t>
            </a:r>
          </a:p>
          <a:p>
            <a:pPr algn="ctr"/>
            <a:r>
              <a:rPr lang="de-DE" dirty="0" smtClean="0"/>
              <a:t>Gang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Four</a:t>
            </a:r>
            <a:r>
              <a:rPr lang="de-DE" dirty="0" smtClean="0"/>
              <a:t> (</a:t>
            </a:r>
            <a:r>
              <a:rPr lang="de-DE" dirty="0" err="1" smtClean="0"/>
              <a:t>GoF</a:t>
            </a:r>
            <a:r>
              <a:rPr lang="de-DE" dirty="0" smtClean="0"/>
              <a:t>) Patterns</a:t>
            </a:r>
            <a:endParaRPr lang="de-DE" dirty="0"/>
          </a:p>
        </p:txBody>
      </p:sp>
      <p:pic>
        <p:nvPicPr>
          <p:cNvPr id="9" name="Grafik 8" descr="Bildschirmausschnitt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8047" y="1295221"/>
            <a:ext cx="2592288" cy="3364824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4211960" y="4647264"/>
            <a:ext cx="1736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POSA Patterns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6660232" y="4260036"/>
            <a:ext cx="2159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Gute Beispiele</a:t>
            </a:r>
          </a:p>
          <a:p>
            <a:pPr algn="ctr"/>
            <a:r>
              <a:rPr lang="de-DE" dirty="0" smtClean="0"/>
              <a:t>für das Verständnis</a:t>
            </a:r>
          </a:p>
        </p:txBody>
      </p:sp>
    </p:spTree>
    <p:extLst>
      <p:ext uri="{BB962C8B-B14F-4D97-AF65-F5344CB8AC3E}">
        <p14:creationId xmlns:p14="http://schemas.microsoft.com/office/powerpoint/2010/main" val="415172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97310" y="168363"/>
            <a:ext cx="7886700" cy="716090"/>
          </a:xfrm>
        </p:spPr>
        <p:txBody>
          <a:bodyPr/>
          <a:lstStyle/>
          <a:p>
            <a:pPr eaLnBrk="1" hangingPunct="1"/>
            <a:r>
              <a:rPr lang="de-DE" altLang="de-DE" b="1" dirty="0" smtClean="0">
                <a:solidFill>
                  <a:schemeClr val="accent1">
                    <a:lumMod val="50000"/>
                  </a:schemeClr>
                </a:solidFill>
              </a:rPr>
              <a:t>Pattern Community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2863056"/>
            <a:ext cx="8229600" cy="2552700"/>
          </a:xfrm>
        </p:spPr>
        <p:txBody>
          <a:bodyPr/>
          <a:lstStyle/>
          <a:p>
            <a:pPr eaLnBrk="1" hangingPunct="1"/>
            <a:r>
              <a:rPr lang="de-DE" altLang="de-DE" dirty="0"/>
              <a:t>h</a:t>
            </a:r>
            <a:r>
              <a:rPr lang="de-DE" altLang="de-DE" dirty="0" smtClean="0"/>
              <a:t>illside.net</a:t>
            </a:r>
          </a:p>
          <a:p>
            <a:pPr eaLnBrk="1" hangingPunct="1"/>
            <a:r>
              <a:rPr lang="de-DE" altLang="de-DE" dirty="0" smtClean="0"/>
              <a:t>Pattern </a:t>
            </a:r>
            <a:r>
              <a:rPr lang="de-DE" altLang="de-DE" dirty="0" err="1" smtClean="0"/>
              <a:t>Languages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of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Programs</a:t>
            </a:r>
            <a:r>
              <a:rPr lang="de-DE" altLang="de-DE" dirty="0" smtClean="0"/>
              <a:t> - </a:t>
            </a:r>
            <a:r>
              <a:rPr lang="de-DE" altLang="de-DE" dirty="0" err="1" smtClean="0"/>
              <a:t>PLoPs</a:t>
            </a:r>
            <a:r>
              <a:rPr lang="de-DE" altLang="de-DE" dirty="0" smtClean="0"/>
              <a:t> </a:t>
            </a:r>
          </a:p>
          <a:p>
            <a:pPr eaLnBrk="1" hangingPunct="1"/>
            <a:endParaRPr lang="de-DE" altLang="de-DE" dirty="0" smtClean="0"/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2075" y="1631156"/>
            <a:ext cx="2736850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29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1650" y="1484313"/>
            <a:ext cx="1582738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ww-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24220">
            <a:off x="586945" y="4385573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39953">
            <a:off x="2632075" y="4379088"/>
            <a:ext cx="2303293" cy="1727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64781">
            <a:off x="4818794" y="4224526"/>
            <a:ext cx="2548523" cy="1708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723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41300" y="204489"/>
            <a:ext cx="7886700" cy="55545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 altLang="de-DE" b="1" dirty="0" smtClean="0"/>
              <a:t>JavaScript Design Patterns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300" y="1517650"/>
            <a:ext cx="2505075" cy="3071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4650" y="1522413"/>
            <a:ext cx="2435225" cy="306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9100" y="1452563"/>
            <a:ext cx="36195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208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89985" y="80921"/>
            <a:ext cx="7886700" cy="833479"/>
          </a:xfrm>
        </p:spPr>
        <p:txBody>
          <a:bodyPr/>
          <a:lstStyle/>
          <a:p>
            <a:pPr eaLnBrk="1" hangingPunct="1"/>
            <a:r>
              <a:rPr lang="de-DE" altLang="de-DE" b="1" dirty="0" smtClean="0"/>
              <a:t>AJAX Design Patterns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238" y="1441450"/>
            <a:ext cx="3827462" cy="502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62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4463" y="2132013"/>
            <a:ext cx="7148512" cy="397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584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7962" y="107822"/>
            <a:ext cx="8229600" cy="750887"/>
          </a:xfrm>
        </p:spPr>
        <p:txBody>
          <a:bodyPr/>
          <a:lstStyle/>
          <a:p>
            <a:pPr eaLnBrk="1" hangingPunct="1"/>
            <a:r>
              <a:rPr lang="de-DE" altLang="de-DE" sz="4000" b="1" dirty="0" smtClean="0"/>
              <a:t>Web Design Patterns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475" y="995363"/>
            <a:ext cx="6091238" cy="443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4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9425" y="1612900"/>
            <a:ext cx="5559425" cy="485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241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39412" y="272450"/>
            <a:ext cx="7886700" cy="69137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 altLang="de-DE" b="1" dirty="0" smtClean="0"/>
              <a:t>Community Design Patterns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350" y="1450975"/>
            <a:ext cx="3700463" cy="4911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514850" y="1643063"/>
            <a:ext cx="215265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b="1"/>
              <a:t>Sign-In Continuity</a:t>
            </a:r>
          </a:p>
          <a:p>
            <a:pPr eaLnBrk="1" hangingPunct="1"/>
            <a:r>
              <a:rPr lang="en-US" altLang="de-DE" b="1"/>
              <a:t>Invitations</a:t>
            </a:r>
          </a:p>
          <a:p>
            <a:pPr eaLnBrk="1" hangingPunct="1"/>
            <a:r>
              <a:rPr lang="en-US" altLang="de-DE" b="1"/>
              <a:t>Private Beta</a:t>
            </a:r>
          </a:p>
          <a:p>
            <a:pPr eaLnBrk="1" hangingPunct="1"/>
            <a:r>
              <a:rPr lang="en-US" altLang="de-DE" b="1"/>
              <a:t>Identity</a:t>
            </a:r>
          </a:p>
          <a:p>
            <a:pPr eaLnBrk="1" hangingPunct="1"/>
            <a:r>
              <a:rPr lang="en-US" altLang="de-DE" b="1"/>
              <a:t>Profile</a:t>
            </a:r>
          </a:p>
          <a:p>
            <a:pPr eaLnBrk="1" hangingPunct="1"/>
            <a:r>
              <a:rPr lang="en-US" altLang="de-DE" b="1"/>
              <a:t>Avatars</a:t>
            </a:r>
          </a:p>
          <a:p>
            <a:pPr eaLnBrk="1" hangingPunct="1"/>
            <a:r>
              <a:rPr lang="en-US" altLang="de-DE" b="1"/>
              <a:t>BuddyList</a:t>
            </a:r>
          </a:p>
          <a:p>
            <a:pPr eaLnBrk="1" hangingPunct="1"/>
            <a:r>
              <a:rPr lang="en-US" altLang="de-DE" b="1"/>
              <a:t>Availability</a:t>
            </a:r>
          </a:p>
          <a:p>
            <a:pPr eaLnBrk="1" hangingPunct="1"/>
            <a:r>
              <a:rPr lang="en-US" altLang="de-DE" b="1"/>
              <a:t>Signs of Life</a:t>
            </a:r>
          </a:p>
          <a:p>
            <a:pPr eaLnBrk="1" hangingPunct="1"/>
            <a:r>
              <a:rPr lang="en-US" altLang="de-DE" b="1"/>
              <a:t>...</a:t>
            </a:r>
            <a:endParaRPr lang="de-DE" altLang="de-DE" b="1"/>
          </a:p>
        </p:txBody>
      </p:sp>
    </p:spTree>
    <p:extLst>
      <p:ext uri="{BB962C8B-B14F-4D97-AF65-F5344CB8AC3E}">
        <p14:creationId xmlns:p14="http://schemas.microsoft.com/office/powerpoint/2010/main" val="259272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89986" y="210667"/>
            <a:ext cx="7886700" cy="765517"/>
          </a:xfrm>
        </p:spPr>
        <p:txBody>
          <a:bodyPr/>
          <a:lstStyle/>
          <a:p>
            <a:pPr eaLnBrk="1" hangingPunct="1"/>
            <a:r>
              <a:rPr lang="de-DE" altLang="de-DE" b="1" dirty="0" smtClean="0"/>
              <a:t>Wiki Design Patterns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50" y="1436688"/>
            <a:ext cx="3881438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3763" y="1684338"/>
            <a:ext cx="246697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2513" y="4437063"/>
            <a:ext cx="1690687" cy="212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14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863" y="609600"/>
            <a:ext cx="7081837" cy="543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07950" y="6462713"/>
            <a:ext cx="27257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200"/>
              <a:t>Quelle: Mobile Design Pattern Gallery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58763" y="184150"/>
            <a:ext cx="86741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200" b="1"/>
              <a:t>Entwurfsmuster für Graphic User Interface (GUI) Elemtente</a:t>
            </a: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2188" y="4354513"/>
            <a:ext cx="1725612" cy="226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0" name="AutoShape 6" descr="Z%2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0513" y="4300538"/>
            <a:ext cx="1681162" cy="232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85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36525" y="144462"/>
            <a:ext cx="8229600" cy="530225"/>
          </a:xfrm>
        </p:spPr>
        <p:txBody>
          <a:bodyPr>
            <a:noAutofit/>
          </a:bodyPr>
          <a:lstStyle/>
          <a:p>
            <a:r>
              <a:rPr lang="de-DE" altLang="de-DE" sz="3600" b="1" dirty="0" smtClean="0">
                <a:solidFill>
                  <a:schemeClr val="accent1">
                    <a:lumMod val="50000"/>
                  </a:schemeClr>
                </a:solidFill>
              </a:rPr>
              <a:t>E-Learning</a:t>
            </a:r>
            <a:r>
              <a:rPr lang="de-DE" altLang="de-DE" sz="3600" b="1" dirty="0" smtClean="0">
                <a:solidFill>
                  <a:schemeClr val="accent2"/>
                </a:solidFill>
              </a:rPr>
              <a:t> </a:t>
            </a:r>
            <a:r>
              <a:rPr lang="de-DE" altLang="de-DE" sz="3600" b="1" dirty="0" smtClean="0">
                <a:solidFill>
                  <a:schemeClr val="accent1">
                    <a:lumMod val="50000"/>
                  </a:schemeClr>
                </a:solidFill>
              </a:rPr>
              <a:t>Patterns</a:t>
            </a:r>
            <a:endParaRPr lang="de-DE" altLang="de-DE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9459" name="Picture 3" descr="provocschnappschuss00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8" y="3443288"/>
            <a:ext cx="3846512" cy="322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s_custominteract_bi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325" y="777875"/>
            <a:ext cx="3903663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 descr="figur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0538" y="3481388"/>
            <a:ext cx="4316412" cy="320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practice_multiple_choice_fro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1325" y="774700"/>
            <a:ext cx="4892675" cy="251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63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64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700213"/>
            <a:ext cx="765810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63575" y="138586"/>
            <a:ext cx="7886700" cy="688973"/>
          </a:xfrm>
        </p:spPr>
        <p:txBody>
          <a:bodyPr>
            <a:normAutofit fontScale="90000"/>
          </a:bodyPr>
          <a:lstStyle/>
          <a:p>
            <a:r>
              <a:rPr lang="de-DE" altLang="de-DE" dirty="0"/>
              <a:t>Software-Design: User Interface</a:t>
            </a:r>
          </a:p>
        </p:txBody>
      </p:sp>
      <p:sp>
        <p:nvSpPr>
          <p:cNvPr id="159748" name="Rectangle 4"/>
          <p:cNvSpPr>
            <a:spLocks noChangeArrowheads="1"/>
          </p:cNvSpPr>
          <p:nvPr/>
        </p:nvSpPr>
        <p:spPr bwMode="auto">
          <a:xfrm>
            <a:off x="4932363" y="3357563"/>
            <a:ext cx="1873250" cy="8651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altLang="de-DE" sz="1600"/>
              <a:t>Grafik</a:t>
            </a:r>
            <a:br>
              <a:rPr lang="de-DE" altLang="de-DE" sz="1600"/>
            </a:br>
            <a:endParaRPr lang="de-DE" altLang="de-DE" sz="1600"/>
          </a:p>
          <a:p>
            <a:r>
              <a:rPr lang="de-DE" altLang="de-DE" sz="800"/>
              <a:t>Zeichne()</a:t>
            </a:r>
          </a:p>
          <a:p>
            <a:r>
              <a:rPr lang="de-DE" altLang="de-DE" sz="800"/>
              <a:t>FuegeHinzu(Grafik)</a:t>
            </a:r>
          </a:p>
          <a:p>
            <a:r>
              <a:rPr lang="de-DE" altLang="de-DE" sz="800"/>
              <a:t>Entferne(Grafik)</a:t>
            </a:r>
            <a:endParaRPr lang="de-DE" altLang="de-DE" sz="1600"/>
          </a:p>
        </p:txBody>
      </p:sp>
      <p:grpSp>
        <p:nvGrpSpPr>
          <p:cNvPr id="159749" name="Group 5"/>
          <p:cNvGrpSpPr>
            <a:grpSpLocks/>
          </p:cNvGrpSpPr>
          <p:nvPr/>
        </p:nvGrpSpPr>
        <p:grpSpPr bwMode="auto">
          <a:xfrm>
            <a:off x="5364163" y="4221163"/>
            <a:ext cx="287337" cy="719137"/>
            <a:chOff x="1973" y="3385"/>
            <a:chExt cx="181" cy="453"/>
          </a:xfrm>
        </p:grpSpPr>
        <p:sp>
          <p:nvSpPr>
            <p:cNvPr id="159750" name="AutoShape 6"/>
            <p:cNvSpPr>
              <a:spLocks noChangeArrowheads="1"/>
            </p:cNvSpPr>
            <p:nvPr/>
          </p:nvSpPr>
          <p:spPr bwMode="auto">
            <a:xfrm>
              <a:off x="1973" y="3657"/>
              <a:ext cx="181" cy="181"/>
            </a:xfrm>
            <a:prstGeom prst="flowChartExtra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9751" name="Line 7"/>
            <p:cNvSpPr>
              <a:spLocks noChangeShapeType="1"/>
            </p:cNvSpPr>
            <p:nvPr/>
          </p:nvSpPr>
          <p:spPr bwMode="auto">
            <a:xfrm flipV="1">
              <a:off x="2064" y="3385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59756" name="Line 12"/>
          <p:cNvSpPr>
            <a:spLocks noChangeShapeType="1"/>
          </p:cNvSpPr>
          <p:nvPr/>
        </p:nvSpPr>
        <p:spPr bwMode="auto">
          <a:xfrm flipH="1">
            <a:off x="1404938" y="4941888"/>
            <a:ext cx="4967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9758" name="Line 14"/>
          <p:cNvSpPr>
            <a:spLocks noChangeShapeType="1"/>
          </p:cNvSpPr>
          <p:nvPr/>
        </p:nvSpPr>
        <p:spPr bwMode="auto">
          <a:xfrm flipH="1">
            <a:off x="252413" y="4941888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59771" name="Group 27"/>
          <p:cNvGrpSpPr>
            <a:grpSpLocks/>
          </p:cNvGrpSpPr>
          <p:nvPr/>
        </p:nvGrpSpPr>
        <p:grpSpPr bwMode="auto">
          <a:xfrm>
            <a:off x="971550" y="4941888"/>
            <a:ext cx="1873250" cy="1225550"/>
            <a:chOff x="612" y="3113"/>
            <a:chExt cx="1180" cy="772"/>
          </a:xfrm>
        </p:grpSpPr>
        <p:sp>
          <p:nvSpPr>
            <p:cNvPr id="159754" name="Rectangle 10"/>
            <p:cNvSpPr>
              <a:spLocks noChangeArrowheads="1"/>
            </p:cNvSpPr>
            <p:nvPr/>
          </p:nvSpPr>
          <p:spPr bwMode="auto">
            <a:xfrm>
              <a:off x="612" y="3340"/>
              <a:ext cx="1180" cy="5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de-DE" altLang="de-DE" sz="1600"/>
                <a:t>Drop-Down</a:t>
              </a:r>
            </a:p>
            <a:p>
              <a:endParaRPr lang="de-DE" altLang="de-DE" sz="1600"/>
            </a:p>
            <a:p>
              <a:r>
                <a:rPr lang="de-DE" altLang="de-DE" sz="800"/>
                <a:t>Zeichne()</a:t>
              </a:r>
            </a:p>
            <a:p>
              <a:endParaRPr lang="de-DE" altLang="de-DE" sz="1600"/>
            </a:p>
          </p:txBody>
        </p:sp>
        <p:sp>
          <p:nvSpPr>
            <p:cNvPr id="159759" name="Line 15"/>
            <p:cNvSpPr>
              <a:spLocks noChangeShapeType="1"/>
            </p:cNvSpPr>
            <p:nvPr/>
          </p:nvSpPr>
          <p:spPr bwMode="auto">
            <a:xfrm>
              <a:off x="1157" y="3113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59770" name="Group 26"/>
          <p:cNvGrpSpPr>
            <a:grpSpLocks/>
          </p:cNvGrpSpPr>
          <p:nvPr/>
        </p:nvGrpSpPr>
        <p:grpSpPr bwMode="auto">
          <a:xfrm>
            <a:off x="2987675" y="4941888"/>
            <a:ext cx="1873250" cy="1225550"/>
            <a:chOff x="1882" y="3113"/>
            <a:chExt cx="1180" cy="772"/>
          </a:xfrm>
        </p:grpSpPr>
        <p:sp>
          <p:nvSpPr>
            <p:cNvPr id="159753" name="Rectangle 9"/>
            <p:cNvSpPr>
              <a:spLocks noChangeArrowheads="1"/>
            </p:cNvSpPr>
            <p:nvPr/>
          </p:nvSpPr>
          <p:spPr bwMode="auto">
            <a:xfrm>
              <a:off x="1882" y="3340"/>
              <a:ext cx="1180" cy="5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de-DE" altLang="de-DE" sz="1600"/>
                <a:t>Button</a:t>
              </a:r>
            </a:p>
            <a:p>
              <a:endParaRPr lang="de-DE" altLang="de-DE" sz="1600"/>
            </a:p>
            <a:p>
              <a:r>
                <a:rPr lang="de-DE" altLang="de-DE" sz="800"/>
                <a:t>Zeichne()</a:t>
              </a:r>
            </a:p>
            <a:p>
              <a:endParaRPr lang="de-DE" altLang="de-DE" sz="1600"/>
            </a:p>
          </p:txBody>
        </p:sp>
        <p:sp>
          <p:nvSpPr>
            <p:cNvPr id="159760" name="Line 16"/>
            <p:cNvSpPr>
              <a:spLocks noChangeShapeType="1"/>
            </p:cNvSpPr>
            <p:nvPr/>
          </p:nvSpPr>
          <p:spPr bwMode="auto">
            <a:xfrm>
              <a:off x="2472" y="3113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59761" name="Rectangle 17"/>
          <p:cNvSpPr>
            <a:spLocks noChangeArrowheads="1"/>
          </p:cNvSpPr>
          <p:nvPr/>
        </p:nvSpPr>
        <p:spPr bwMode="auto">
          <a:xfrm>
            <a:off x="250825" y="2133600"/>
            <a:ext cx="7416800" cy="358775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9762" name="Rectangle 18"/>
          <p:cNvSpPr>
            <a:spLocks noChangeArrowheads="1"/>
          </p:cNvSpPr>
          <p:nvPr/>
        </p:nvSpPr>
        <p:spPr bwMode="auto">
          <a:xfrm>
            <a:off x="3563938" y="2133600"/>
            <a:ext cx="287337" cy="358775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9763" name="Rectangle 19"/>
          <p:cNvSpPr>
            <a:spLocks noChangeArrowheads="1"/>
          </p:cNvSpPr>
          <p:nvPr/>
        </p:nvSpPr>
        <p:spPr bwMode="auto">
          <a:xfrm>
            <a:off x="1692275" y="2133600"/>
            <a:ext cx="1366838" cy="358775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59772" name="Group 28"/>
          <p:cNvGrpSpPr>
            <a:grpSpLocks/>
          </p:cNvGrpSpPr>
          <p:nvPr/>
        </p:nvGrpSpPr>
        <p:grpSpPr bwMode="auto">
          <a:xfrm>
            <a:off x="5221288" y="4941888"/>
            <a:ext cx="1873250" cy="1225550"/>
            <a:chOff x="3289" y="3113"/>
            <a:chExt cx="1180" cy="772"/>
          </a:xfrm>
        </p:grpSpPr>
        <p:sp>
          <p:nvSpPr>
            <p:cNvPr id="159752" name="Rectangle 8"/>
            <p:cNvSpPr>
              <a:spLocks noChangeArrowheads="1"/>
            </p:cNvSpPr>
            <p:nvPr/>
          </p:nvSpPr>
          <p:spPr bwMode="auto">
            <a:xfrm>
              <a:off x="3289" y="3340"/>
              <a:ext cx="1180" cy="5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de-DE" altLang="de-DE" sz="1600"/>
                <a:t>Toolbar</a:t>
              </a:r>
              <a:br>
                <a:rPr lang="de-DE" altLang="de-DE" sz="1600"/>
              </a:br>
              <a:endParaRPr lang="de-DE" altLang="de-DE" sz="1600"/>
            </a:p>
            <a:p>
              <a:r>
                <a:rPr lang="de-DE" altLang="de-DE" sz="800"/>
                <a:t>Zeichne()</a:t>
              </a:r>
            </a:p>
            <a:p>
              <a:r>
                <a:rPr lang="de-DE" altLang="de-DE" sz="800"/>
                <a:t>FuegeHinzu(Grafik)</a:t>
              </a:r>
            </a:p>
            <a:p>
              <a:r>
                <a:rPr lang="de-DE" altLang="de-DE" sz="800"/>
                <a:t>Entferne(Grafik)</a:t>
              </a:r>
              <a:endParaRPr lang="de-DE" altLang="de-DE" sz="1600"/>
            </a:p>
          </p:txBody>
        </p:sp>
        <p:sp>
          <p:nvSpPr>
            <p:cNvPr id="159757" name="Line 13"/>
            <p:cNvSpPr>
              <a:spLocks noChangeShapeType="1"/>
            </p:cNvSpPr>
            <p:nvPr/>
          </p:nvSpPr>
          <p:spPr bwMode="auto">
            <a:xfrm>
              <a:off x="4014" y="3113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59773" name="Group 29"/>
          <p:cNvGrpSpPr>
            <a:grpSpLocks/>
          </p:cNvGrpSpPr>
          <p:nvPr/>
        </p:nvGrpSpPr>
        <p:grpSpPr bwMode="auto">
          <a:xfrm>
            <a:off x="6804025" y="3789363"/>
            <a:ext cx="1008063" cy="2014537"/>
            <a:chOff x="4286" y="2387"/>
            <a:chExt cx="635" cy="1269"/>
          </a:xfrm>
        </p:grpSpPr>
        <p:sp>
          <p:nvSpPr>
            <p:cNvPr id="159765" name="Line 21"/>
            <p:cNvSpPr>
              <a:spLocks noChangeShapeType="1"/>
            </p:cNvSpPr>
            <p:nvPr/>
          </p:nvSpPr>
          <p:spPr bwMode="auto">
            <a:xfrm>
              <a:off x="4604" y="3612"/>
              <a:ext cx="3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766" name="Line 22"/>
            <p:cNvSpPr>
              <a:spLocks noChangeShapeType="1"/>
            </p:cNvSpPr>
            <p:nvPr/>
          </p:nvSpPr>
          <p:spPr bwMode="auto">
            <a:xfrm flipV="1">
              <a:off x="4921" y="2387"/>
              <a:ext cx="0" cy="1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767" name="Line 23"/>
            <p:cNvSpPr>
              <a:spLocks noChangeShapeType="1"/>
            </p:cNvSpPr>
            <p:nvPr/>
          </p:nvSpPr>
          <p:spPr bwMode="auto">
            <a:xfrm flipH="1">
              <a:off x="4286" y="2387"/>
              <a:ext cx="6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768" name="AutoShape 24"/>
            <p:cNvSpPr>
              <a:spLocks noChangeArrowheads="1"/>
            </p:cNvSpPr>
            <p:nvPr/>
          </p:nvSpPr>
          <p:spPr bwMode="auto">
            <a:xfrm>
              <a:off x="4468" y="3566"/>
              <a:ext cx="136" cy="90"/>
            </a:xfrm>
            <a:prstGeom prst="diamond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altLang="de-DE"/>
            </a:p>
          </p:txBody>
        </p:sp>
      </p:grpSp>
      <p:sp>
        <p:nvSpPr>
          <p:cNvPr id="159774" name="Text Box 30"/>
          <p:cNvSpPr txBox="1">
            <a:spLocks noChangeArrowheads="1"/>
          </p:cNvSpPr>
          <p:nvPr/>
        </p:nvSpPr>
        <p:spPr bwMode="auto">
          <a:xfrm>
            <a:off x="7308850" y="5805488"/>
            <a:ext cx="1241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/>
              <a:t>Kind-Grafiken</a:t>
            </a:r>
          </a:p>
        </p:txBody>
      </p:sp>
    </p:spTree>
    <p:extLst>
      <p:ext uri="{BB962C8B-B14F-4D97-AF65-F5344CB8AC3E}">
        <p14:creationId xmlns:p14="http://schemas.microsoft.com/office/powerpoint/2010/main" val="162862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9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9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9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9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9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9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59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5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59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59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59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8" grpId="0" animBg="1"/>
      <p:bldP spid="159756" grpId="0" animBg="1"/>
      <p:bldP spid="159758" grpId="0" animBg="1"/>
      <p:bldP spid="159761" grpId="0" animBg="1"/>
      <p:bldP spid="159762" grpId="0" animBg="1"/>
      <p:bldP spid="159763" grpId="0" animBg="1"/>
      <p:bldP spid="15977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603378">
            <a:off x="1042988" y="1268413"/>
            <a:ext cx="2808287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796846">
            <a:off x="3130550" y="1123950"/>
            <a:ext cx="309721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6675" y="1268413"/>
            <a:ext cx="2881313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5"/>
          <p:cNvSpPr>
            <a:spLocks noGrp="1" noChangeArrowheads="1"/>
          </p:cNvSpPr>
          <p:nvPr>
            <p:ph type="title" sz="quarter"/>
          </p:nvPr>
        </p:nvSpPr>
        <p:spPr>
          <a:xfrm>
            <a:off x="92676" y="129966"/>
            <a:ext cx="8229600" cy="590931"/>
          </a:xfrm>
          <a:noFill/>
          <a:ln/>
        </p:spPr>
        <p:txBody>
          <a:bodyPr>
            <a:spAutoFit/>
          </a:bodyPr>
          <a:lstStyle/>
          <a:p>
            <a:r>
              <a:rPr lang="de-DE" altLang="de-DE" sz="3600" b="1" dirty="0">
                <a:solidFill>
                  <a:schemeClr val="accent1">
                    <a:lumMod val="50000"/>
                  </a:schemeClr>
                </a:solidFill>
              </a:rPr>
              <a:t>Online Training</a:t>
            </a:r>
          </a:p>
        </p:txBody>
      </p:sp>
      <p:grpSp>
        <p:nvGrpSpPr>
          <p:cNvPr id="20499" name="Group 19"/>
          <p:cNvGrpSpPr>
            <a:grpSpLocks/>
          </p:cNvGrpSpPr>
          <p:nvPr/>
        </p:nvGrpSpPr>
        <p:grpSpPr bwMode="auto">
          <a:xfrm>
            <a:off x="969963" y="3789363"/>
            <a:ext cx="7058025" cy="2152650"/>
            <a:chOff x="611" y="2387"/>
            <a:chExt cx="4446" cy="1356"/>
          </a:xfrm>
        </p:grpSpPr>
        <p:pic>
          <p:nvPicPr>
            <p:cNvPr id="20493" name="Picture 1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2387"/>
              <a:ext cx="1089" cy="8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494" name="Rectangle 14"/>
            <p:cNvSpPr>
              <a:spLocks noChangeArrowheads="1"/>
            </p:cNvSpPr>
            <p:nvPr/>
          </p:nvSpPr>
          <p:spPr bwMode="auto">
            <a:xfrm>
              <a:off x="611" y="3248"/>
              <a:ext cx="100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/>
                <a:t>Unsichtbarer </a:t>
              </a:r>
            </a:p>
            <a:p>
              <a:r>
                <a:rPr lang="de-DE" altLang="de-DE"/>
                <a:t>Co-Moderator</a:t>
              </a:r>
            </a:p>
          </p:txBody>
        </p:sp>
        <p:pic>
          <p:nvPicPr>
            <p:cNvPr id="20495" name="Picture 15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7" y="2568"/>
              <a:ext cx="1043" cy="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496" name="Rectangle 16"/>
            <p:cNvSpPr>
              <a:spLocks noChangeArrowheads="1"/>
            </p:cNvSpPr>
            <p:nvPr/>
          </p:nvSpPr>
          <p:spPr bwMode="auto">
            <a:xfrm>
              <a:off x="2561" y="3430"/>
              <a:ext cx="11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/>
                <a:t>Kontroll-Monitor</a:t>
              </a:r>
            </a:p>
          </p:txBody>
        </p:sp>
        <p:pic>
          <p:nvPicPr>
            <p:cNvPr id="20497" name="Picture 17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6" y="2477"/>
              <a:ext cx="603" cy="8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498" name="Rectangle 18"/>
            <p:cNvSpPr>
              <a:spLocks noChangeArrowheads="1"/>
            </p:cNvSpPr>
            <p:nvPr/>
          </p:nvSpPr>
          <p:spPr bwMode="auto">
            <a:xfrm>
              <a:off x="4157" y="3339"/>
              <a:ext cx="90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Vorbereitete</a:t>
              </a:r>
            </a:p>
            <a:p>
              <a:pPr algn="ctr"/>
              <a:r>
                <a:rPr lang="de-DE" altLang="de-DE"/>
                <a:t>Beispiele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822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type="title"/>
          </p:nvPr>
        </p:nvSpPr>
        <p:spPr>
          <a:xfrm>
            <a:off x="628650" y="365127"/>
            <a:ext cx="7886700" cy="687388"/>
          </a:xfrm>
        </p:spPr>
        <p:txBody>
          <a:bodyPr>
            <a:normAutofit fontScale="90000"/>
          </a:bodyPr>
          <a:lstStyle/>
          <a:p>
            <a:r>
              <a:rPr lang="de-DE" altLang="de-DE" dirty="0"/>
              <a:t>Software-Design: Textdokumente </a:t>
            </a:r>
          </a:p>
        </p:txBody>
      </p:sp>
      <p:sp>
        <p:nvSpPr>
          <p:cNvPr id="161801" name="Rectangle 9"/>
          <p:cNvSpPr>
            <a:spLocks noChangeArrowheads="1"/>
          </p:cNvSpPr>
          <p:nvPr/>
        </p:nvSpPr>
        <p:spPr bwMode="auto">
          <a:xfrm>
            <a:off x="4427538" y="4581525"/>
            <a:ext cx="1873250" cy="8651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altLang="de-DE" sz="1600"/>
              <a:t>Zeichen</a:t>
            </a:r>
          </a:p>
          <a:p>
            <a:endParaRPr lang="de-DE" altLang="de-DE" sz="800"/>
          </a:p>
          <a:p>
            <a:r>
              <a:rPr lang="de-DE" altLang="de-DE" sz="800"/>
              <a:t>BuchstabenZaehlen()</a:t>
            </a:r>
            <a:br>
              <a:rPr lang="de-DE" altLang="de-DE" sz="800"/>
            </a:br>
            <a:r>
              <a:rPr lang="de-DE" altLang="de-DE" sz="800"/>
              <a:t>FomatAendern()</a:t>
            </a:r>
          </a:p>
          <a:p>
            <a:endParaRPr lang="de-DE" altLang="de-DE" sz="1600"/>
          </a:p>
        </p:txBody>
      </p:sp>
      <p:sp>
        <p:nvSpPr>
          <p:cNvPr id="161802" name="Rectangle 10"/>
          <p:cNvSpPr>
            <a:spLocks noChangeArrowheads="1"/>
          </p:cNvSpPr>
          <p:nvPr/>
        </p:nvSpPr>
        <p:spPr bwMode="auto">
          <a:xfrm>
            <a:off x="2268538" y="4581525"/>
            <a:ext cx="1873250" cy="8651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altLang="de-DE" sz="1600"/>
              <a:t>Bild-Symbol</a:t>
            </a:r>
          </a:p>
          <a:p>
            <a:endParaRPr lang="de-DE" altLang="de-DE" sz="800"/>
          </a:p>
          <a:p>
            <a:r>
              <a:rPr lang="de-DE" altLang="de-DE" sz="800"/>
              <a:t>BuchstabenZaehlen()</a:t>
            </a:r>
            <a:br>
              <a:rPr lang="de-DE" altLang="de-DE" sz="800"/>
            </a:br>
            <a:r>
              <a:rPr lang="de-DE" altLang="de-DE" sz="800"/>
              <a:t>FormatAendern()</a:t>
            </a:r>
          </a:p>
          <a:p>
            <a:endParaRPr lang="de-DE" altLang="de-DE" sz="1600"/>
          </a:p>
        </p:txBody>
      </p:sp>
      <p:sp>
        <p:nvSpPr>
          <p:cNvPr id="161796" name="Rectangle 4"/>
          <p:cNvSpPr>
            <a:spLocks noChangeArrowheads="1"/>
          </p:cNvSpPr>
          <p:nvPr/>
        </p:nvSpPr>
        <p:spPr bwMode="auto">
          <a:xfrm>
            <a:off x="6588125" y="2636838"/>
            <a:ext cx="1873250" cy="8651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altLang="de-DE" sz="1600"/>
              <a:t>Glyph</a:t>
            </a:r>
          </a:p>
          <a:p>
            <a:endParaRPr lang="de-DE" altLang="de-DE" sz="1600"/>
          </a:p>
          <a:p>
            <a:r>
              <a:rPr lang="de-DE" altLang="de-DE" sz="800"/>
              <a:t>BuchstabenZaehlen()</a:t>
            </a:r>
          </a:p>
          <a:p>
            <a:r>
              <a:rPr lang="de-DE" altLang="de-DE" sz="800"/>
              <a:t>FormatAendern()</a:t>
            </a:r>
          </a:p>
          <a:p>
            <a:r>
              <a:rPr lang="de-DE" altLang="de-DE" sz="800"/>
              <a:t>FuegeHinzu(Glyph)</a:t>
            </a:r>
            <a:endParaRPr lang="de-DE" altLang="de-DE" sz="1600"/>
          </a:p>
        </p:txBody>
      </p:sp>
      <p:grpSp>
        <p:nvGrpSpPr>
          <p:cNvPr id="161797" name="Group 5"/>
          <p:cNvGrpSpPr>
            <a:grpSpLocks/>
          </p:cNvGrpSpPr>
          <p:nvPr/>
        </p:nvGrpSpPr>
        <p:grpSpPr bwMode="auto">
          <a:xfrm>
            <a:off x="7235825" y="3500438"/>
            <a:ext cx="287338" cy="719137"/>
            <a:chOff x="1973" y="3385"/>
            <a:chExt cx="181" cy="453"/>
          </a:xfrm>
        </p:grpSpPr>
        <p:sp>
          <p:nvSpPr>
            <p:cNvPr id="161798" name="AutoShape 6"/>
            <p:cNvSpPr>
              <a:spLocks noChangeArrowheads="1"/>
            </p:cNvSpPr>
            <p:nvPr/>
          </p:nvSpPr>
          <p:spPr bwMode="auto">
            <a:xfrm>
              <a:off x="1973" y="3657"/>
              <a:ext cx="181" cy="181"/>
            </a:xfrm>
            <a:prstGeom prst="flowChartExtra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1799" name="Line 7"/>
            <p:cNvSpPr>
              <a:spLocks noChangeShapeType="1"/>
            </p:cNvSpPr>
            <p:nvPr/>
          </p:nvSpPr>
          <p:spPr bwMode="auto">
            <a:xfrm flipV="1">
              <a:off x="2064" y="3385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61804" name="Line 12"/>
          <p:cNvSpPr>
            <a:spLocks noChangeShapeType="1"/>
          </p:cNvSpPr>
          <p:nvPr/>
        </p:nvSpPr>
        <p:spPr bwMode="auto">
          <a:xfrm flipH="1">
            <a:off x="2773363" y="4221163"/>
            <a:ext cx="4967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1807" name="Line 15"/>
          <p:cNvSpPr>
            <a:spLocks noChangeShapeType="1"/>
          </p:cNvSpPr>
          <p:nvPr/>
        </p:nvSpPr>
        <p:spPr bwMode="auto">
          <a:xfrm>
            <a:off x="3205163" y="42211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1808" name="Line 16"/>
          <p:cNvSpPr>
            <a:spLocks noChangeShapeType="1"/>
          </p:cNvSpPr>
          <p:nvPr/>
        </p:nvSpPr>
        <p:spPr bwMode="auto">
          <a:xfrm>
            <a:off x="5292725" y="42211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61839" name="Group 47"/>
          <p:cNvGrpSpPr>
            <a:grpSpLocks/>
          </p:cNvGrpSpPr>
          <p:nvPr/>
        </p:nvGrpSpPr>
        <p:grpSpPr bwMode="auto">
          <a:xfrm>
            <a:off x="6732588" y="3213100"/>
            <a:ext cx="2303462" cy="2233613"/>
            <a:chOff x="4241" y="2024"/>
            <a:chExt cx="1451" cy="1407"/>
          </a:xfrm>
        </p:grpSpPr>
        <p:sp>
          <p:nvSpPr>
            <p:cNvPr id="161805" name="Line 13"/>
            <p:cNvSpPr>
              <a:spLocks noChangeShapeType="1"/>
            </p:cNvSpPr>
            <p:nvPr/>
          </p:nvSpPr>
          <p:spPr bwMode="auto">
            <a:xfrm>
              <a:off x="4876" y="2659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61833" name="Group 41"/>
            <p:cNvGrpSpPr>
              <a:grpSpLocks/>
            </p:cNvGrpSpPr>
            <p:nvPr/>
          </p:nvGrpSpPr>
          <p:grpSpPr bwMode="auto">
            <a:xfrm>
              <a:off x="4241" y="2024"/>
              <a:ext cx="1451" cy="1407"/>
              <a:chOff x="4241" y="2024"/>
              <a:chExt cx="1451" cy="1407"/>
            </a:xfrm>
          </p:grpSpPr>
          <p:sp>
            <p:nvSpPr>
              <p:cNvPr id="161800" name="Rectangle 8"/>
              <p:cNvSpPr>
                <a:spLocks noChangeArrowheads="1"/>
              </p:cNvSpPr>
              <p:nvPr/>
            </p:nvSpPr>
            <p:spPr bwMode="auto">
              <a:xfrm>
                <a:off x="4241" y="2886"/>
                <a:ext cx="1180" cy="54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de-DE" altLang="de-DE" sz="1600"/>
                  <a:t>Texteinheit</a:t>
                </a:r>
                <a:br>
                  <a:rPr lang="de-DE" altLang="de-DE" sz="1600"/>
                </a:br>
                <a:endParaRPr lang="de-DE" altLang="de-DE" sz="1600"/>
              </a:p>
              <a:p>
                <a:r>
                  <a:rPr lang="de-DE" altLang="de-DE" sz="800"/>
                  <a:t>BuchstabenZaehlen()</a:t>
                </a:r>
              </a:p>
              <a:p>
                <a:r>
                  <a:rPr lang="de-DE" altLang="de-DE" sz="800"/>
                  <a:t>FormatAendern()</a:t>
                </a:r>
              </a:p>
              <a:p>
                <a:r>
                  <a:rPr lang="de-DE" altLang="de-DE" sz="800"/>
                  <a:t>FuegeHinzu(Glyph)</a:t>
                </a:r>
              </a:p>
            </p:txBody>
          </p:sp>
          <p:sp>
            <p:nvSpPr>
              <p:cNvPr id="161812" name="Line 20"/>
              <p:cNvSpPr>
                <a:spLocks noChangeShapeType="1"/>
              </p:cNvSpPr>
              <p:nvPr/>
            </p:nvSpPr>
            <p:spPr bwMode="auto">
              <a:xfrm>
                <a:off x="5556" y="3158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1813" name="Line 21"/>
              <p:cNvSpPr>
                <a:spLocks noChangeShapeType="1"/>
              </p:cNvSpPr>
              <p:nvPr/>
            </p:nvSpPr>
            <p:spPr bwMode="auto">
              <a:xfrm flipV="1">
                <a:off x="5692" y="2024"/>
                <a:ext cx="0" cy="1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1814" name="Line 22"/>
              <p:cNvSpPr>
                <a:spLocks noChangeShapeType="1"/>
              </p:cNvSpPr>
              <p:nvPr/>
            </p:nvSpPr>
            <p:spPr bwMode="auto">
              <a:xfrm flipH="1">
                <a:off x="5329" y="2024"/>
                <a:ext cx="3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1815" name="AutoShape 23"/>
              <p:cNvSpPr>
                <a:spLocks noChangeArrowheads="1"/>
              </p:cNvSpPr>
              <p:nvPr/>
            </p:nvSpPr>
            <p:spPr bwMode="auto">
              <a:xfrm>
                <a:off x="5420" y="3112"/>
                <a:ext cx="136" cy="90"/>
              </a:xfrm>
              <a:prstGeom prst="diamond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de-DE"/>
              </a:p>
            </p:txBody>
          </p:sp>
        </p:grpSp>
      </p:grpSp>
      <p:pic>
        <p:nvPicPr>
          <p:cNvPr id="161816" name="Picture 2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582738"/>
            <a:ext cx="6223000" cy="19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817" name="Picture 2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582738"/>
            <a:ext cx="6218238" cy="19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818" name="Picture 2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582738"/>
            <a:ext cx="6218238" cy="19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1837" name="Group 45"/>
          <p:cNvGrpSpPr>
            <a:grpSpLocks/>
          </p:cNvGrpSpPr>
          <p:nvPr/>
        </p:nvGrpSpPr>
        <p:grpSpPr bwMode="auto">
          <a:xfrm>
            <a:off x="7092950" y="5445125"/>
            <a:ext cx="1871663" cy="1079500"/>
            <a:chOff x="4468" y="3430"/>
            <a:chExt cx="1179" cy="680"/>
          </a:xfrm>
        </p:grpSpPr>
        <p:grpSp>
          <p:nvGrpSpPr>
            <p:cNvPr id="161834" name="Group 42"/>
            <p:cNvGrpSpPr>
              <a:grpSpLocks/>
            </p:cNvGrpSpPr>
            <p:nvPr/>
          </p:nvGrpSpPr>
          <p:grpSpPr bwMode="auto">
            <a:xfrm>
              <a:off x="4468" y="3430"/>
              <a:ext cx="726" cy="227"/>
              <a:chOff x="4468" y="3430"/>
              <a:chExt cx="726" cy="227"/>
            </a:xfrm>
          </p:grpSpPr>
          <p:grpSp>
            <p:nvGrpSpPr>
              <p:cNvPr id="161819" name="Group 27"/>
              <p:cNvGrpSpPr>
                <a:grpSpLocks/>
              </p:cNvGrpSpPr>
              <p:nvPr/>
            </p:nvGrpSpPr>
            <p:grpSpPr bwMode="auto">
              <a:xfrm>
                <a:off x="4694" y="3430"/>
                <a:ext cx="181" cy="227"/>
                <a:chOff x="1973" y="3385"/>
                <a:chExt cx="181" cy="453"/>
              </a:xfrm>
            </p:grpSpPr>
            <p:sp>
              <p:nvSpPr>
                <p:cNvPr id="161820" name="AutoShape 28"/>
                <p:cNvSpPr>
                  <a:spLocks noChangeArrowheads="1"/>
                </p:cNvSpPr>
                <p:nvPr/>
              </p:nvSpPr>
              <p:spPr bwMode="auto">
                <a:xfrm>
                  <a:off x="1973" y="3657"/>
                  <a:ext cx="181" cy="181"/>
                </a:xfrm>
                <a:prstGeom prst="flowChartExtra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61821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2064" y="3385"/>
                  <a:ext cx="0" cy="2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61822" name="Line 30"/>
              <p:cNvSpPr>
                <a:spLocks noChangeShapeType="1"/>
              </p:cNvSpPr>
              <p:nvPr/>
            </p:nvSpPr>
            <p:spPr bwMode="auto">
              <a:xfrm flipV="1">
                <a:off x="4468" y="3657"/>
                <a:ext cx="7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61823" name="Line 31"/>
            <p:cNvSpPr>
              <a:spLocks noChangeShapeType="1"/>
            </p:cNvSpPr>
            <p:nvPr/>
          </p:nvSpPr>
          <p:spPr bwMode="auto">
            <a:xfrm>
              <a:off x="5193" y="3657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824" name="Rectangle 32"/>
            <p:cNvSpPr>
              <a:spLocks noChangeArrowheads="1"/>
            </p:cNvSpPr>
            <p:nvPr/>
          </p:nvSpPr>
          <p:spPr bwMode="auto">
            <a:xfrm>
              <a:off x="4830" y="3838"/>
              <a:ext cx="817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de-DE" altLang="de-DE" sz="1600"/>
                <a:t>Paragraph</a:t>
              </a:r>
            </a:p>
          </p:txBody>
        </p:sp>
      </p:grpSp>
      <p:grpSp>
        <p:nvGrpSpPr>
          <p:cNvPr id="161835" name="Group 43"/>
          <p:cNvGrpSpPr>
            <a:grpSpLocks/>
          </p:cNvGrpSpPr>
          <p:nvPr/>
        </p:nvGrpSpPr>
        <p:grpSpPr bwMode="auto">
          <a:xfrm>
            <a:off x="6661150" y="5805488"/>
            <a:ext cx="719138" cy="719137"/>
            <a:chOff x="4196" y="3657"/>
            <a:chExt cx="453" cy="453"/>
          </a:xfrm>
        </p:grpSpPr>
        <p:sp>
          <p:nvSpPr>
            <p:cNvPr id="161825" name="Rectangle 33"/>
            <p:cNvSpPr>
              <a:spLocks noChangeArrowheads="1"/>
            </p:cNvSpPr>
            <p:nvPr/>
          </p:nvSpPr>
          <p:spPr bwMode="auto">
            <a:xfrm>
              <a:off x="4196" y="3838"/>
              <a:ext cx="453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de-DE" altLang="de-DE" sz="1600"/>
                <a:t>Wort</a:t>
              </a:r>
            </a:p>
          </p:txBody>
        </p:sp>
        <p:sp>
          <p:nvSpPr>
            <p:cNvPr id="161826" name="Line 34"/>
            <p:cNvSpPr>
              <a:spLocks noChangeShapeType="1"/>
            </p:cNvSpPr>
            <p:nvPr/>
          </p:nvSpPr>
          <p:spPr bwMode="auto">
            <a:xfrm>
              <a:off x="4468" y="3657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61829" name="Rectangle 37"/>
          <p:cNvSpPr>
            <a:spLocks noChangeArrowheads="1"/>
          </p:cNvSpPr>
          <p:nvPr/>
        </p:nvSpPr>
        <p:spPr bwMode="auto">
          <a:xfrm>
            <a:off x="179388" y="1700213"/>
            <a:ext cx="6048375" cy="1081087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1831" name="Rectangle 39"/>
          <p:cNvSpPr>
            <a:spLocks noChangeArrowheads="1"/>
          </p:cNvSpPr>
          <p:nvPr/>
        </p:nvSpPr>
        <p:spPr bwMode="auto">
          <a:xfrm>
            <a:off x="1116013" y="2205038"/>
            <a:ext cx="1584325" cy="287337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1830" name="Rectangle 38"/>
          <p:cNvSpPr>
            <a:spLocks noChangeArrowheads="1"/>
          </p:cNvSpPr>
          <p:nvPr/>
        </p:nvSpPr>
        <p:spPr bwMode="auto">
          <a:xfrm>
            <a:off x="1692275" y="2205038"/>
            <a:ext cx="142875" cy="287337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1838" name="Line 46"/>
          <p:cNvSpPr>
            <a:spLocks noChangeShapeType="1"/>
          </p:cNvSpPr>
          <p:nvPr/>
        </p:nvSpPr>
        <p:spPr bwMode="auto">
          <a:xfrm flipH="1">
            <a:off x="1692275" y="4221163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1840" name="Text Box 48"/>
          <p:cNvSpPr txBox="1">
            <a:spLocks noChangeArrowheads="1"/>
          </p:cNvSpPr>
          <p:nvPr/>
        </p:nvSpPr>
        <p:spPr bwMode="auto">
          <a:xfrm>
            <a:off x="8501063" y="2924175"/>
            <a:ext cx="6794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/>
              <a:t>Kinder</a:t>
            </a:r>
          </a:p>
        </p:txBody>
      </p:sp>
    </p:spTree>
    <p:extLst>
      <p:ext uri="{BB962C8B-B14F-4D97-AF65-F5344CB8AC3E}">
        <p14:creationId xmlns:p14="http://schemas.microsoft.com/office/powerpoint/2010/main" val="60825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1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1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61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1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1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61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1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61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61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61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61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61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61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01" grpId="0" animBg="1"/>
      <p:bldP spid="161802" grpId="0" animBg="1"/>
      <p:bldP spid="161796" grpId="0" animBg="1"/>
      <p:bldP spid="161804" grpId="0" animBg="1"/>
      <p:bldP spid="161807" grpId="0" animBg="1"/>
      <p:bldP spid="161808" grpId="0" animBg="1"/>
      <p:bldP spid="161829" grpId="0" animBg="1"/>
      <p:bldP spid="161831" grpId="0" animBg="1"/>
      <p:bldP spid="161830" grpId="0" animBg="1"/>
      <p:bldP spid="161838" grpId="0" animBg="1"/>
      <p:bldP spid="1618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00088" y="128588"/>
            <a:ext cx="7886700" cy="903287"/>
          </a:xfrm>
        </p:spPr>
        <p:txBody>
          <a:bodyPr/>
          <a:lstStyle/>
          <a:p>
            <a:r>
              <a:rPr lang="de-DE" altLang="de-DE" dirty="0"/>
              <a:t>Software-Design: CMS</a:t>
            </a:r>
          </a:p>
        </p:txBody>
      </p:sp>
      <p:sp>
        <p:nvSpPr>
          <p:cNvPr id="162824" name="Rectangle 8"/>
          <p:cNvSpPr>
            <a:spLocks noChangeArrowheads="1"/>
          </p:cNvSpPr>
          <p:nvPr/>
        </p:nvSpPr>
        <p:spPr bwMode="auto">
          <a:xfrm>
            <a:off x="2987675" y="5732463"/>
            <a:ext cx="1873250" cy="8651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altLang="de-DE" sz="1600"/>
              <a:t>TextDocument</a:t>
            </a:r>
          </a:p>
          <a:p>
            <a:endParaRPr lang="de-DE" altLang="de-DE" sz="1600"/>
          </a:p>
          <a:p>
            <a:r>
              <a:rPr lang="de-DE" altLang="de-DE" sz="800"/>
              <a:t>Veroeffentlichen()</a:t>
            </a:r>
          </a:p>
          <a:p>
            <a:endParaRPr lang="de-DE" altLang="de-DE" sz="1600"/>
          </a:p>
        </p:txBody>
      </p:sp>
      <p:sp>
        <p:nvSpPr>
          <p:cNvPr id="162825" name="Rectangle 9"/>
          <p:cNvSpPr>
            <a:spLocks noChangeArrowheads="1"/>
          </p:cNvSpPr>
          <p:nvPr/>
        </p:nvSpPr>
        <p:spPr bwMode="auto">
          <a:xfrm>
            <a:off x="755650" y="5732463"/>
            <a:ext cx="2089150" cy="8651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altLang="de-DE" sz="1600"/>
              <a:t>PeleNewsobjekt</a:t>
            </a:r>
          </a:p>
          <a:p>
            <a:endParaRPr lang="de-DE" altLang="de-DE" sz="1600"/>
          </a:p>
          <a:p>
            <a:r>
              <a:rPr lang="de-DE" altLang="de-DE" sz="800"/>
              <a:t>Veroeffentlichen()</a:t>
            </a:r>
          </a:p>
          <a:p>
            <a:endParaRPr lang="de-DE" altLang="de-DE" sz="1600"/>
          </a:p>
        </p:txBody>
      </p:sp>
      <p:grpSp>
        <p:nvGrpSpPr>
          <p:cNvPr id="162849" name="Group 33"/>
          <p:cNvGrpSpPr>
            <a:grpSpLocks/>
          </p:cNvGrpSpPr>
          <p:nvPr/>
        </p:nvGrpSpPr>
        <p:grpSpPr bwMode="auto">
          <a:xfrm>
            <a:off x="252413" y="3787775"/>
            <a:ext cx="6553200" cy="1944688"/>
            <a:chOff x="159" y="2386"/>
            <a:chExt cx="4128" cy="1225"/>
          </a:xfrm>
        </p:grpSpPr>
        <p:sp>
          <p:nvSpPr>
            <p:cNvPr id="162819" name="Rectangle 3"/>
            <p:cNvSpPr>
              <a:spLocks noChangeArrowheads="1"/>
            </p:cNvSpPr>
            <p:nvPr/>
          </p:nvSpPr>
          <p:spPr bwMode="auto">
            <a:xfrm>
              <a:off x="3107" y="2386"/>
              <a:ext cx="1180" cy="5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de-DE" altLang="de-DE" sz="1600"/>
                <a:t>PloneDocument</a:t>
              </a:r>
            </a:p>
            <a:p>
              <a:endParaRPr lang="de-DE" altLang="de-DE" sz="1600"/>
            </a:p>
            <a:p>
              <a:r>
                <a:rPr lang="de-DE" altLang="de-DE" sz="800"/>
                <a:t>Veroeffentlichen()</a:t>
              </a:r>
            </a:p>
            <a:p>
              <a:endParaRPr lang="de-DE" altLang="de-DE" sz="1600"/>
            </a:p>
          </p:txBody>
        </p:sp>
        <p:grpSp>
          <p:nvGrpSpPr>
            <p:cNvPr id="162820" name="Group 4"/>
            <p:cNvGrpSpPr>
              <a:grpSpLocks/>
            </p:cNvGrpSpPr>
            <p:nvPr/>
          </p:nvGrpSpPr>
          <p:grpSpPr bwMode="auto">
            <a:xfrm>
              <a:off x="3379" y="2930"/>
              <a:ext cx="181" cy="453"/>
              <a:chOff x="1973" y="3385"/>
              <a:chExt cx="181" cy="453"/>
            </a:xfrm>
          </p:grpSpPr>
          <p:sp>
            <p:nvSpPr>
              <p:cNvPr id="162821" name="AutoShape 5"/>
              <p:cNvSpPr>
                <a:spLocks noChangeArrowheads="1"/>
              </p:cNvSpPr>
              <p:nvPr/>
            </p:nvSpPr>
            <p:spPr bwMode="auto">
              <a:xfrm>
                <a:off x="1973" y="3657"/>
                <a:ext cx="181" cy="181"/>
              </a:xfrm>
              <a:prstGeom prst="flowChartExtra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2822" name="Line 6"/>
              <p:cNvSpPr>
                <a:spLocks noChangeShapeType="1"/>
              </p:cNvSpPr>
              <p:nvPr/>
            </p:nvSpPr>
            <p:spPr bwMode="auto">
              <a:xfrm flipV="1">
                <a:off x="2064" y="3385"/>
                <a:ext cx="0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62826" name="Group 10"/>
            <p:cNvGrpSpPr>
              <a:grpSpLocks/>
            </p:cNvGrpSpPr>
            <p:nvPr/>
          </p:nvGrpSpPr>
          <p:grpSpPr bwMode="auto">
            <a:xfrm>
              <a:off x="159" y="3384"/>
              <a:ext cx="3855" cy="227"/>
              <a:chOff x="839" y="3294"/>
              <a:chExt cx="3855" cy="227"/>
            </a:xfrm>
          </p:grpSpPr>
          <p:sp>
            <p:nvSpPr>
              <p:cNvPr id="162827" name="Line 11"/>
              <p:cNvSpPr>
                <a:spLocks noChangeShapeType="1"/>
              </p:cNvSpPr>
              <p:nvPr/>
            </p:nvSpPr>
            <p:spPr bwMode="auto">
              <a:xfrm flipH="1">
                <a:off x="1565" y="3294"/>
                <a:ext cx="31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2828" name="Line 12"/>
              <p:cNvSpPr>
                <a:spLocks noChangeShapeType="1"/>
              </p:cNvSpPr>
              <p:nvPr/>
            </p:nvSpPr>
            <p:spPr bwMode="auto">
              <a:xfrm>
                <a:off x="4694" y="3294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2829" name="Line 13"/>
              <p:cNvSpPr>
                <a:spLocks noChangeShapeType="1"/>
              </p:cNvSpPr>
              <p:nvPr/>
            </p:nvSpPr>
            <p:spPr bwMode="auto">
              <a:xfrm flipH="1">
                <a:off x="839" y="3294"/>
                <a:ext cx="77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2830" name="Line 14"/>
              <p:cNvSpPr>
                <a:spLocks noChangeShapeType="1"/>
              </p:cNvSpPr>
              <p:nvPr/>
            </p:nvSpPr>
            <p:spPr bwMode="auto">
              <a:xfrm>
                <a:off x="1837" y="3294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2831" name="Line 15"/>
              <p:cNvSpPr>
                <a:spLocks noChangeShapeType="1"/>
              </p:cNvSpPr>
              <p:nvPr/>
            </p:nvSpPr>
            <p:spPr bwMode="auto">
              <a:xfrm>
                <a:off x="3152" y="3294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pic>
        <p:nvPicPr>
          <p:cNvPr id="162841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700213"/>
            <a:ext cx="7921625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2850" name="Group 34"/>
          <p:cNvGrpSpPr>
            <a:grpSpLocks/>
          </p:cNvGrpSpPr>
          <p:nvPr/>
        </p:nvGrpSpPr>
        <p:grpSpPr bwMode="auto">
          <a:xfrm>
            <a:off x="5221288" y="4219575"/>
            <a:ext cx="3095625" cy="2378075"/>
            <a:chOff x="3289" y="2658"/>
            <a:chExt cx="1950" cy="1498"/>
          </a:xfrm>
        </p:grpSpPr>
        <p:sp>
          <p:nvSpPr>
            <p:cNvPr id="162823" name="Rectangle 7"/>
            <p:cNvSpPr>
              <a:spLocks noChangeArrowheads="1"/>
            </p:cNvSpPr>
            <p:nvPr/>
          </p:nvSpPr>
          <p:spPr bwMode="auto">
            <a:xfrm>
              <a:off x="3289" y="3611"/>
              <a:ext cx="1180" cy="5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de-DE" altLang="de-DE" sz="1600"/>
                <a:t>PloneFolder</a:t>
              </a:r>
              <a:br>
                <a:rPr lang="de-DE" altLang="de-DE" sz="1600"/>
              </a:br>
              <a:endParaRPr lang="de-DE" altLang="de-DE" sz="1600"/>
            </a:p>
            <a:p>
              <a:r>
                <a:rPr lang="de-DE" altLang="de-DE" sz="800"/>
                <a:t>Veroeffentlichen()</a:t>
              </a:r>
            </a:p>
            <a:p>
              <a:r>
                <a:rPr lang="de-DE" altLang="de-DE" sz="800"/>
                <a:t>NeuesDokument(PloneDocument)</a:t>
              </a:r>
            </a:p>
            <a:p>
              <a:endParaRPr lang="de-DE" altLang="de-DE" sz="800"/>
            </a:p>
          </p:txBody>
        </p:sp>
        <p:sp>
          <p:nvSpPr>
            <p:cNvPr id="162832" name="Line 16"/>
            <p:cNvSpPr>
              <a:spLocks noChangeShapeType="1"/>
            </p:cNvSpPr>
            <p:nvPr/>
          </p:nvSpPr>
          <p:spPr bwMode="auto">
            <a:xfrm>
              <a:off x="4604" y="3883"/>
              <a:ext cx="635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2833" name="Line 17"/>
            <p:cNvSpPr>
              <a:spLocks noChangeShapeType="1"/>
            </p:cNvSpPr>
            <p:nvPr/>
          </p:nvSpPr>
          <p:spPr bwMode="auto">
            <a:xfrm flipV="1">
              <a:off x="5239" y="2659"/>
              <a:ext cx="0" cy="1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2834" name="Line 18"/>
            <p:cNvSpPr>
              <a:spLocks noChangeShapeType="1"/>
            </p:cNvSpPr>
            <p:nvPr/>
          </p:nvSpPr>
          <p:spPr bwMode="auto">
            <a:xfrm flipH="1" flipV="1">
              <a:off x="4286" y="2658"/>
              <a:ext cx="95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2835" name="AutoShape 19"/>
            <p:cNvSpPr>
              <a:spLocks noChangeArrowheads="1"/>
            </p:cNvSpPr>
            <p:nvPr/>
          </p:nvSpPr>
          <p:spPr bwMode="auto">
            <a:xfrm>
              <a:off x="4468" y="3837"/>
              <a:ext cx="136" cy="90"/>
            </a:xfrm>
            <a:prstGeom prst="diamond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altLang="de-DE"/>
            </a:p>
          </p:txBody>
        </p:sp>
        <p:sp>
          <p:nvSpPr>
            <p:cNvPr id="162842" name="Text Box 26"/>
            <p:cNvSpPr txBox="1">
              <a:spLocks noChangeArrowheads="1"/>
            </p:cNvSpPr>
            <p:nvPr/>
          </p:nvSpPr>
          <p:spPr bwMode="auto">
            <a:xfrm>
              <a:off x="4694" y="3884"/>
              <a:ext cx="48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400"/>
                <a:t>Kinder</a:t>
              </a:r>
            </a:p>
          </p:txBody>
        </p:sp>
      </p:grpSp>
      <p:pic>
        <p:nvPicPr>
          <p:cNvPr id="162846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313" y="5805488"/>
            <a:ext cx="152400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2847" name="Picture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7050" y="5805488"/>
            <a:ext cx="142875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2848" name="Picture 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5788025"/>
            <a:ext cx="171450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983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2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2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2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2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2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2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2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4" grpId="0" animBg="1"/>
      <p:bldP spid="1628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32863" cy="530225"/>
          </a:xfrm>
        </p:spPr>
        <p:txBody>
          <a:bodyPr>
            <a:normAutofit/>
          </a:bodyPr>
          <a:lstStyle/>
          <a:p>
            <a:pPr eaLnBrk="1" hangingPunct="1"/>
            <a:r>
              <a:rPr lang="de-DE" altLang="de-DE" sz="2800" b="1" dirty="0" smtClean="0">
                <a:solidFill>
                  <a:schemeClr val="accent1">
                    <a:lumMod val="50000"/>
                  </a:schemeClr>
                </a:solidFill>
              </a:rPr>
              <a:t>Software Design Patterns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CCCCFF"/>
              </a:clrFrom>
              <a:clrTo>
                <a:srgbClr val="CCC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050" y="1354138"/>
            <a:ext cx="3614738" cy="132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CCCCFF"/>
              </a:clrFrom>
              <a:clrTo>
                <a:srgbClr val="CCC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3" y="5607050"/>
            <a:ext cx="3571875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CCCCFF"/>
              </a:clrFrom>
              <a:clrTo>
                <a:srgbClr val="CCC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638" y="3184525"/>
            <a:ext cx="3278187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9574" name="Group 6"/>
          <p:cNvGrpSpPr>
            <a:grpSpLocks/>
          </p:cNvGrpSpPr>
          <p:nvPr/>
        </p:nvGrpSpPr>
        <p:grpSpPr bwMode="auto">
          <a:xfrm>
            <a:off x="4146550" y="871538"/>
            <a:ext cx="4997450" cy="4611687"/>
            <a:chOff x="2612" y="549"/>
            <a:chExt cx="3148" cy="2905"/>
          </a:xfrm>
        </p:grpSpPr>
        <p:grpSp>
          <p:nvGrpSpPr>
            <p:cNvPr id="10250" name="Group 7"/>
            <p:cNvGrpSpPr>
              <a:grpSpLocks/>
            </p:cNvGrpSpPr>
            <p:nvPr/>
          </p:nvGrpSpPr>
          <p:grpSpPr bwMode="auto">
            <a:xfrm>
              <a:off x="2612" y="850"/>
              <a:ext cx="3148" cy="2604"/>
              <a:chOff x="2426" y="1253"/>
              <a:chExt cx="3367" cy="2858"/>
            </a:xfrm>
          </p:grpSpPr>
          <p:sp>
            <p:nvSpPr>
              <p:cNvPr id="10252" name="Rectangle 8"/>
              <p:cNvSpPr>
                <a:spLocks noChangeArrowheads="1"/>
              </p:cNvSpPr>
              <p:nvPr/>
            </p:nvSpPr>
            <p:spPr bwMode="auto">
              <a:xfrm>
                <a:off x="3515" y="1253"/>
                <a:ext cx="1180" cy="90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de-DE" altLang="de-DE" sz="1600">
                    <a:latin typeface="Verdana" panose="020B0604030504040204" pitchFamily="34" charset="0"/>
                  </a:rPr>
                  <a:t>Komponente</a:t>
                </a:r>
              </a:p>
              <a:p>
                <a:pPr eaLnBrk="1" hangingPunct="1"/>
                <a:endParaRPr lang="de-DE" altLang="de-DE" sz="1600">
                  <a:latin typeface="Verdana" panose="020B0604030504040204" pitchFamily="34" charset="0"/>
                </a:endParaRPr>
              </a:p>
              <a:p>
                <a:pPr eaLnBrk="1" hangingPunct="1"/>
                <a:r>
                  <a:rPr lang="de-DE" altLang="de-DE" sz="800">
                    <a:latin typeface="Verdana" panose="020B0604030504040204" pitchFamily="34" charset="0"/>
                  </a:rPr>
                  <a:t>Operation()</a:t>
                </a:r>
              </a:p>
              <a:p>
                <a:pPr eaLnBrk="1" hangingPunct="1"/>
                <a:r>
                  <a:rPr lang="de-DE" altLang="de-DE" sz="800">
                    <a:latin typeface="Verdana" panose="020B0604030504040204" pitchFamily="34" charset="0"/>
                  </a:rPr>
                  <a:t>FuegeHinzu(Komponente)</a:t>
                </a:r>
              </a:p>
              <a:p>
                <a:pPr eaLnBrk="1" hangingPunct="1"/>
                <a:r>
                  <a:rPr lang="de-DE" altLang="de-DE" sz="800">
                    <a:latin typeface="Verdana" panose="020B0604030504040204" pitchFamily="34" charset="0"/>
                  </a:rPr>
                  <a:t>Entferne(Komponente)</a:t>
                </a:r>
              </a:p>
              <a:p>
                <a:pPr eaLnBrk="1" hangingPunct="1"/>
                <a:r>
                  <a:rPr lang="de-DE" altLang="de-DE" sz="800">
                    <a:latin typeface="Verdana" panose="020B0604030504040204" pitchFamily="34" charset="0"/>
                  </a:rPr>
                  <a:t>GibKindobjekt(Schlüssel)</a:t>
                </a:r>
              </a:p>
              <a:p>
                <a:pPr eaLnBrk="1" hangingPunct="1"/>
                <a:endParaRPr lang="de-DE" altLang="de-DE" sz="1600">
                  <a:latin typeface="Verdana" panose="020B0604030504040204" pitchFamily="34" charset="0"/>
                </a:endParaRPr>
              </a:p>
            </p:txBody>
          </p:sp>
          <p:grpSp>
            <p:nvGrpSpPr>
              <p:cNvPr id="10253" name="Group 9"/>
              <p:cNvGrpSpPr>
                <a:grpSpLocks/>
              </p:cNvGrpSpPr>
              <p:nvPr/>
            </p:nvGrpSpPr>
            <p:grpSpPr bwMode="auto">
              <a:xfrm>
                <a:off x="4014" y="2159"/>
                <a:ext cx="181" cy="453"/>
                <a:chOff x="1973" y="3385"/>
                <a:chExt cx="181" cy="453"/>
              </a:xfrm>
            </p:grpSpPr>
            <p:sp>
              <p:nvSpPr>
                <p:cNvPr id="10269" name="AutoShape 10"/>
                <p:cNvSpPr>
                  <a:spLocks noChangeArrowheads="1"/>
                </p:cNvSpPr>
                <p:nvPr/>
              </p:nvSpPr>
              <p:spPr bwMode="auto">
                <a:xfrm>
                  <a:off x="1973" y="3657"/>
                  <a:ext cx="181" cy="181"/>
                </a:xfrm>
                <a:prstGeom prst="flowChartExtra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de-DE" altLang="de-DE"/>
                </a:p>
              </p:txBody>
            </p:sp>
            <p:sp>
              <p:nvSpPr>
                <p:cNvPr id="10270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2064" y="3385"/>
                  <a:ext cx="0" cy="2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0254" name="Rectangle 12"/>
              <p:cNvSpPr>
                <a:spLocks noChangeArrowheads="1"/>
              </p:cNvSpPr>
              <p:nvPr/>
            </p:nvSpPr>
            <p:spPr bwMode="auto">
              <a:xfrm>
                <a:off x="4059" y="2840"/>
                <a:ext cx="1180" cy="77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de-DE" altLang="de-DE" sz="1600">
                    <a:latin typeface="Verdana" panose="020B0604030504040204" pitchFamily="34" charset="0"/>
                  </a:rPr>
                  <a:t>Kompositum</a:t>
                </a:r>
                <a:br>
                  <a:rPr lang="de-DE" altLang="de-DE" sz="1600">
                    <a:latin typeface="Verdana" panose="020B0604030504040204" pitchFamily="34" charset="0"/>
                  </a:rPr>
                </a:br>
                <a:endParaRPr lang="de-DE" altLang="de-DE" sz="1600">
                  <a:latin typeface="Verdana" panose="020B0604030504040204" pitchFamily="34" charset="0"/>
                </a:endParaRPr>
              </a:p>
              <a:p>
                <a:pPr eaLnBrk="1" hangingPunct="1"/>
                <a:r>
                  <a:rPr lang="de-DE" altLang="de-DE" sz="800">
                    <a:latin typeface="Verdana" panose="020B0604030504040204" pitchFamily="34" charset="0"/>
                  </a:rPr>
                  <a:t>Operation()</a:t>
                </a:r>
              </a:p>
              <a:p>
                <a:pPr eaLnBrk="1" hangingPunct="1"/>
                <a:r>
                  <a:rPr lang="de-DE" altLang="de-DE" sz="800">
                    <a:latin typeface="Verdana" panose="020B0604030504040204" pitchFamily="34" charset="0"/>
                  </a:rPr>
                  <a:t>FuegeHinzu(Komponente)</a:t>
                </a:r>
              </a:p>
              <a:p>
                <a:pPr eaLnBrk="1" hangingPunct="1"/>
                <a:r>
                  <a:rPr lang="de-DE" altLang="de-DE" sz="800">
                    <a:latin typeface="Verdana" panose="020B0604030504040204" pitchFamily="34" charset="0"/>
                  </a:rPr>
                  <a:t>Entferne(Komponente)</a:t>
                </a:r>
              </a:p>
              <a:p>
                <a:pPr eaLnBrk="1" hangingPunct="1"/>
                <a:r>
                  <a:rPr lang="de-DE" altLang="de-DE" sz="800">
                    <a:latin typeface="Verdana" panose="020B0604030504040204" pitchFamily="34" charset="0"/>
                  </a:rPr>
                  <a:t>GibKindobjekt(Schlüssel)</a:t>
                </a:r>
              </a:p>
              <a:p>
                <a:pPr eaLnBrk="1" hangingPunct="1"/>
                <a:endParaRPr lang="de-DE" altLang="de-DE" sz="800">
                  <a:latin typeface="Verdana" panose="020B0604030504040204" pitchFamily="34" charset="0"/>
                </a:endParaRPr>
              </a:p>
            </p:txBody>
          </p:sp>
          <p:sp>
            <p:nvSpPr>
              <p:cNvPr id="10255" name="Rectangle 13"/>
              <p:cNvSpPr>
                <a:spLocks noChangeArrowheads="1"/>
              </p:cNvSpPr>
              <p:nvPr/>
            </p:nvSpPr>
            <p:spPr bwMode="auto">
              <a:xfrm>
                <a:off x="2789" y="2840"/>
                <a:ext cx="1180" cy="77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de-DE" altLang="de-DE" sz="1600">
                    <a:latin typeface="Verdana" panose="020B0604030504040204" pitchFamily="34" charset="0"/>
                  </a:rPr>
                  <a:t>Blatt</a:t>
                </a:r>
              </a:p>
              <a:p>
                <a:pPr eaLnBrk="1" hangingPunct="1"/>
                <a:endParaRPr lang="de-DE" altLang="de-DE" sz="1600">
                  <a:latin typeface="Verdana" panose="020B0604030504040204" pitchFamily="34" charset="0"/>
                </a:endParaRPr>
              </a:p>
              <a:p>
                <a:pPr eaLnBrk="1" hangingPunct="1"/>
                <a:r>
                  <a:rPr lang="de-DE" altLang="de-DE" sz="800">
                    <a:latin typeface="Verdana" panose="020B0604030504040204" pitchFamily="34" charset="0"/>
                  </a:rPr>
                  <a:t>Operation()</a:t>
                </a:r>
              </a:p>
              <a:p>
                <a:pPr eaLnBrk="1" hangingPunct="1"/>
                <a:endParaRPr lang="de-DE" altLang="de-DE" sz="800">
                  <a:latin typeface="Verdana" panose="020B0604030504040204" pitchFamily="34" charset="0"/>
                </a:endParaRPr>
              </a:p>
              <a:p>
                <a:pPr eaLnBrk="1" hangingPunct="1"/>
                <a:endParaRPr lang="de-DE" altLang="de-DE" sz="800">
                  <a:latin typeface="Verdana" panose="020B0604030504040204" pitchFamily="34" charset="0"/>
                </a:endParaRPr>
              </a:p>
              <a:p>
                <a:pPr eaLnBrk="1" hangingPunct="1"/>
                <a:endParaRPr lang="de-DE" altLang="de-DE" sz="1600">
                  <a:latin typeface="Verdana" panose="020B0604030504040204" pitchFamily="34" charset="0"/>
                </a:endParaRPr>
              </a:p>
            </p:txBody>
          </p:sp>
          <p:sp>
            <p:nvSpPr>
              <p:cNvPr id="10256" name="Line 14"/>
              <p:cNvSpPr>
                <a:spLocks noChangeShapeType="1"/>
              </p:cNvSpPr>
              <p:nvPr/>
            </p:nvSpPr>
            <p:spPr bwMode="auto">
              <a:xfrm flipH="1">
                <a:off x="3107" y="2613"/>
                <a:ext cx="154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257" name="Line 15"/>
              <p:cNvSpPr>
                <a:spLocks noChangeShapeType="1"/>
              </p:cNvSpPr>
              <p:nvPr/>
            </p:nvSpPr>
            <p:spPr bwMode="auto">
              <a:xfrm>
                <a:off x="4649" y="2613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258" name="Line 16"/>
              <p:cNvSpPr>
                <a:spLocks noChangeShapeType="1"/>
              </p:cNvSpPr>
              <p:nvPr/>
            </p:nvSpPr>
            <p:spPr bwMode="auto">
              <a:xfrm flipH="1">
                <a:off x="2426" y="2613"/>
                <a:ext cx="77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259" name="Line 17"/>
              <p:cNvSpPr>
                <a:spLocks noChangeShapeType="1"/>
              </p:cNvSpPr>
              <p:nvPr/>
            </p:nvSpPr>
            <p:spPr bwMode="auto">
              <a:xfrm>
                <a:off x="3424" y="2613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260" name="Line 18"/>
              <p:cNvSpPr>
                <a:spLocks noChangeShapeType="1"/>
              </p:cNvSpPr>
              <p:nvPr/>
            </p:nvSpPr>
            <p:spPr bwMode="auto">
              <a:xfrm>
                <a:off x="5375" y="3112"/>
                <a:ext cx="272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261" name="Line 19"/>
              <p:cNvSpPr>
                <a:spLocks noChangeShapeType="1"/>
              </p:cNvSpPr>
              <p:nvPr/>
            </p:nvSpPr>
            <p:spPr bwMode="auto">
              <a:xfrm flipV="1">
                <a:off x="5647" y="1888"/>
                <a:ext cx="0" cy="12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262" name="Line 20"/>
              <p:cNvSpPr>
                <a:spLocks noChangeShapeType="1"/>
              </p:cNvSpPr>
              <p:nvPr/>
            </p:nvSpPr>
            <p:spPr bwMode="auto">
              <a:xfrm flipH="1" flipV="1">
                <a:off x="4694" y="1887"/>
                <a:ext cx="953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263" name="AutoShape 21"/>
              <p:cNvSpPr>
                <a:spLocks noChangeArrowheads="1"/>
              </p:cNvSpPr>
              <p:nvPr/>
            </p:nvSpPr>
            <p:spPr bwMode="auto">
              <a:xfrm>
                <a:off x="5239" y="3067"/>
                <a:ext cx="136" cy="90"/>
              </a:xfrm>
              <a:prstGeom prst="diamond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de-DE" altLang="de-DE" sz="3200">
                  <a:latin typeface="Verdana" panose="020B0604030504040204" pitchFamily="34" charset="0"/>
                </a:endParaRPr>
              </a:p>
            </p:txBody>
          </p:sp>
          <p:sp>
            <p:nvSpPr>
              <p:cNvPr id="10264" name="Text Box 22"/>
              <p:cNvSpPr txBox="1">
                <a:spLocks noChangeArrowheads="1"/>
              </p:cNvSpPr>
              <p:nvPr/>
            </p:nvSpPr>
            <p:spPr bwMode="auto">
              <a:xfrm>
                <a:off x="5279" y="3158"/>
                <a:ext cx="514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de-DE" altLang="de-DE" sz="1400">
                    <a:latin typeface="Verdana" panose="020B0604030504040204" pitchFamily="34" charset="0"/>
                  </a:rPr>
                  <a:t>Kinder</a:t>
                </a:r>
              </a:p>
            </p:txBody>
          </p:sp>
          <p:sp>
            <p:nvSpPr>
              <p:cNvPr id="10265" name="AutoShape 23"/>
              <p:cNvSpPr>
                <a:spLocks noChangeArrowheads="1"/>
              </p:cNvSpPr>
              <p:nvPr/>
            </p:nvSpPr>
            <p:spPr bwMode="auto">
              <a:xfrm>
                <a:off x="4059" y="3748"/>
                <a:ext cx="1588" cy="363"/>
              </a:xfrm>
              <a:prstGeom prst="foldedCorner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de-DE" altLang="de-DE" sz="1200">
                    <a:latin typeface="Verdana" panose="020B0604030504040204" pitchFamily="34" charset="0"/>
                  </a:rPr>
                  <a:t>Für alle g in Kinder:</a:t>
                </a:r>
              </a:p>
              <a:p>
                <a:pPr eaLnBrk="1" hangingPunct="1"/>
                <a:r>
                  <a:rPr lang="de-DE" altLang="de-DE" sz="1200">
                    <a:latin typeface="Verdana" panose="020B0604030504040204" pitchFamily="34" charset="0"/>
                  </a:rPr>
                  <a:t>     g.Operation();</a:t>
                </a:r>
              </a:p>
            </p:txBody>
          </p:sp>
          <p:grpSp>
            <p:nvGrpSpPr>
              <p:cNvPr id="10266" name="Group 24"/>
              <p:cNvGrpSpPr>
                <a:grpSpLocks/>
              </p:cNvGrpSpPr>
              <p:nvPr/>
            </p:nvGrpSpPr>
            <p:grpSpPr bwMode="auto">
              <a:xfrm>
                <a:off x="4694" y="3249"/>
                <a:ext cx="454" cy="499"/>
                <a:chOff x="4694" y="3249"/>
                <a:chExt cx="454" cy="499"/>
              </a:xfrm>
            </p:grpSpPr>
            <p:sp>
              <p:nvSpPr>
                <p:cNvPr id="10267" name="Line 25"/>
                <p:cNvSpPr>
                  <a:spLocks noChangeShapeType="1"/>
                </p:cNvSpPr>
                <p:nvPr/>
              </p:nvSpPr>
              <p:spPr bwMode="auto">
                <a:xfrm>
                  <a:off x="5148" y="3249"/>
                  <a:ext cx="0" cy="499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prstDash val="sysDot"/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0268" name="Line 26"/>
                <p:cNvSpPr>
                  <a:spLocks noChangeShapeType="1"/>
                </p:cNvSpPr>
                <p:nvPr/>
              </p:nvSpPr>
              <p:spPr bwMode="auto">
                <a:xfrm>
                  <a:off x="4694" y="3249"/>
                  <a:ext cx="454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sp>
          <p:nvSpPr>
            <p:cNvPr id="10251" name="Rectangle 27"/>
            <p:cNvSpPr>
              <a:spLocks noChangeArrowheads="1"/>
            </p:cNvSpPr>
            <p:nvPr/>
          </p:nvSpPr>
          <p:spPr bwMode="auto">
            <a:xfrm>
              <a:off x="3140" y="549"/>
              <a:ext cx="1999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de-DE" altLang="de-DE" sz="2000" b="1" dirty="0">
                  <a:solidFill>
                    <a:schemeClr val="accent1">
                      <a:lumMod val="50000"/>
                    </a:schemeClr>
                  </a:solidFill>
                </a:rPr>
                <a:t>Composite</a:t>
              </a:r>
            </a:p>
          </p:txBody>
        </p:sp>
      </p:grpSp>
      <p:sp>
        <p:nvSpPr>
          <p:cNvPr id="10247" name="Rectangle 28"/>
          <p:cNvSpPr>
            <a:spLocks noChangeArrowheads="1"/>
          </p:cNvSpPr>
          <p:nvPr/>
        </p:nvSpPr>
        <p:spPr bwMode="auto">
          <a:xfrm>
            <a:off x="0" y="1004888"/>
            <a:ext cx="4087813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000" b="1" dirty="0" err="1">
                <a:solidFill>
                  <a:schemeClr val="accent1">
                    <a:lumMod val="50000"/>
                  </a:schemeClr>
                </a:solidFill>
              </a:rPr>
              <a:t>Graphical</a:t>
            </a:r>
            <a:r>
              <a:rPr lang="de-DE" altLang="de-DE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de-DE" sz="2000" b="1" dirty="0" err="1">
                <a:solidFill>
                  <a:schemeClr val="accent1">
                    <a:lumMod val="50000"/>
                  </a:schemeClr>
                </a:solidFill>
              </a:rPr>
              <a:t>user</a:t>
            </a:r>
            <a:r>
              <a:rPr lang="de-DE" altLang="de-DE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de-DE" sz="2000" b="1" dirty="0" err="1">
                <a:solidFill>
                  <a:schemeClr val="accent1">
                    <a:lumMod val="50000"/>
                  </a:schemeClr>
                </a:solidFill>
              </a:rPr>
              <a:t>interface</a:t>
            </a:r>
            <a:r>
              <a:rPr lang="de-DE" altLang="de-DE" sz="2000" b="1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10248" name="Rectangle 29"/>
          <p:cNvSpPr>
            <a:spLocks noChangeArrowheads="1"/>
          </p:cNvSpPr>
          <p:nvPr/>
        </p:nvSpPr>
        <p:spPr bwMode="auto">
          <a:xfrm>
            <a:off x="11113" y="3071813"/>
            <a:ext cx="3173412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000" b="1" dirty="0">
                <a:solidFill>
                  <a:schemeClr val="accent1">
                    <a:lumMod val="50000"/>
                  </a:schemeClr>
                </a:solidFill>
              </a:rPr>
              <a:t>Texteditor</a:t>
            </a:r>
            <a:r>
              <a:rPr lang="de-DE" altLang="de-DE" sz="2000" b="1" dirty="0">
                <a:solidFill>
                  <a:schemeClr val="accent2"/>
                </a:solidFill>
              </a:rPr>
              <a:t>:</a:t>
            </a:r>
          </a:p>
        </p:txBody>
      </p:sp>
      <p:sp>
        <p:nvSpPr>
          <p:cNvPr id="10249" name="Rectangle 30"/>
          <p:cNvSpPr>
            <a:spLocks noChangeArrowheads="1"/>
          </p:cNvSpPr>
          <p:nvPr/>
        </p:nvSpPr>
        <p:spPr bwMode="auto">
          <a:xfrm>
            <a:off x="0" y="5205413"/>
            <a:ext cx="4027488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000" b="1" dirty="0">
                <a:solidFill>
                  <a:schemeClr val="accent1">
                    <a:lumMod val="50000"/>
                  </a:schemeClr>
                </a:solidFill>
              </a:rPr>
              <a:t>Content Management System:</a:t>
            </a:r>
          </a:p>
        </p:txBody>
      </p:sp>
    </p:spTree>
    <p:extLst>
      <p:ext uri="{BB962C8B-B14F-4D97-AF65-F5344CB8AC3E}">
        <p14:creationId xmlns:p14="http://schemas.microsoft.com/office/powerpoint/2010/main" val="157365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413951" y="413951"/>
            <a:ext cx="737080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3200" b="1" dirty="0"/>
              <a:t>(Vorläufige) Definition:</a:t>
            </a:r>
          </a:p>
          <a:p>
            <a:endParaRPr lang="de-DE" altLang="de-DE" sz="2400" dirty="0"/>
          </a:p>
          <a:p>
            <a:r>
              <a:rPr lang="de-DE" altLang="de-DE" sz="2400" dirty="0"/>
              <a:t>Entwurfsmuster sind </a:t>
            </a:r>
            <a:r>
              <a:rPr lang="de-DE" altLang="de-DE" sz="2400" dirty="0" smtClean="0"/>
              <a:t>erprobte </a:t>
            </a:r>
            <a:r>
              <a:rPr lang="de-DE" altLang="de-DE" sz="2400" dirty="0"/>
              <a:t>Lösungsansätze</a:t>
            </a:r>
          </a:p>
          <a:p>
            <a:r>
              <a:rPr lang="de-DE" altLang="de-DE" sz="2400" dirty="0"/>
              <a:t>für wiederkehrende </a:t>
            </a:r>
            <a:r>
              <a:rPr lang="de-DE" altLang="de-DE" sz="2400" dirty="0" smtClean="0"/>
              <a:t>Aufgaben und Fragestellungen</a:t>
            </a:r>
            <a:r>
              <a:rPr lang="de-DE" altLang="de-DE" sz="2400" dirty="0"/>
              <a:t>.</a:t>
            </a:r>
          </a:p>
          <a:p>
            <a:endParaRPr lang="de-DE" altLang="de-DE" sz="2400" dirty="0"/>
          </a:p>
          <a:p>
            <a:r>
              <a:rPr lang="de-DE" altLang="de-DE" sz="2400" dirty="0"/>
              <a:t>Sie beschreiben die </a:t>
            </a:r>
            <a:r>
              <a:rPr lang="de-DE" altLang="de-DE" sz="2400" dirty="0" smtClean="0"/>
              <a:t>invarianten Komponenten </a:t>
            </a:r>
            <a:r>
              <a:rPr lang="de-DE" altLang="de-DE" sz="2400" dirty="0"/>
              <a:t>häufig </a:t>
            </a:r>
            <a:r>
              <a:rPr lang="de-DE" altLang="de-DE" sz="2400" dirty="0" smtClean="0"/>
              <a:t>auftretender </a:t>
            </a:r>
            <a:r>
              <a:rPr lang="de-DE" altLang="de-DE" sz="2400" dirty="0"/>
              <a:t>Teil-Strukturen </a:t>
            </a:r>
            <a:r>
              <a:rPr lang="de-DE" altLang="de-DE" sz="2400" dirty="0" smtClean="0"/>
              <a:t> in </a:t>
            </a:r>
            <a:r>
              <a:rPr lang="de-DE" altLang="de-DE" sz="2400" dirty="0"/>
              <a:t>einem komplexen </a:t>
            </a:r>
            <a:r>
              <a:rPr lang="de-DE" altLang="de-DE" sz="2400" dirty="0" smtClean="0"/>
              <a:t>Design-Umfeld</a:t>
            </a:r>
            <a:r>
              <a:rPr lang="de-DE" altLang="de-DE" sz="2400" dirty="0"/>
              <a:t>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865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1371</Words>
  <Application>Microsoft Office PowerPoint</Application>
  <PresentationFormat>Bildschirmpräsentation (4:3)</PresentationFormat>
  <Paragraphs>522</Paragraphs>
  <Slides>50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50</vt:i4>
      </vt:variant>
    </vt:vector>
  </HeadingPairs>
  <TitlesOfParts>
    <vt:vector size="57" baseType="lpstr">
      <vt:lpstr>Arial</vt:lpstr>
      <vt:lpstr>Calibri</vt:lpstr>
      <vt:lpstr>Calibri Light</vt:lpstr>
      <vt:lpstr>Courier New</vt:lpstr>
      <vt:lpstr>Verdana</vt:lpstr>
      <vt:lpstr>Wingdings</vt:lpstr>
      <vt:lpstr>Office Theme</vt:lpstr>
      <vt:lpstr>PowerPoint-Präsentation</vt:lpstr>
      <vt:lpstr>Überblick</vt:lpstr>
      <vt:lpstr>PowerPoint-Präsentation</vt:lpstr>
      <vt:lpstr>PowerPoint-Präsentation</vt:lpstr>
      <vt:lpstr>Software-Design: User Interface</vt:lpstr>
      <vt:lpstr>Software-Design: Textdokumente </vt:lpstr>
      <vt:lpstr>Software-Design: CMS</vt:lpstr>
      <vt:lpstr>Software Design Patterns</vt:lpstr>
      <vt:lpstr>PowerPoint-Präsentation</vt:lpstr>
      <vt:lpstr>Beispielanwendung</vt:lpstr>
      <vt:lpstr>Strategy Pattern</vt:lpstr>
      <vt:lpstr>PowerPoint-Präsentation</vt:lpstr>
      <vt:lpstr>PowerPoint-Präsentation</vt:lpstr>
      <vt:lpstr>PowerPoint-Präsentation</vt:lpstr>
      <vt:lpstr>PowerPoint-Präsentation</vt:lpstr>
      <vt:lpstr>Strategie-Muster</vt:lpstr>
      <vt:lpstr>Anwendungskontext &amp; Forces</vt:lpstr>
      <vt:lpstr>Konsequenzen</vt:lpstr>
      <vt:lpstr>Konsequenzen</vt:lpstr>
      <vt:lpstr>Weitere Beispiele</vt:lpstr>
      <vt:lpstr>Decorator Pattern</vt:lpstr>
      <vt:lpstr>PowerPoint-Präsentation</vt:lpstr>
      <vt:lpstr>PowerPoint-Präsentation</vt:lpstr>
      <vt:lpstr>PowerPoint-Präsentation</vt:lpstr>
      <vt:lpstr>Dekorierer- Kontext &amp; Forces</vt:lpstr>
      <vt:lpstr>Dekorierer - Konsequenzen</vt:lpstr>
      <vt:lpstr>Dekorierer - Weitere Beispiele</vt:lpstr>
      <vt:lpstr>Abstract Factory Patten</vt:lpstr>
      <vt:lpstr>PowerPoint-Präsentation</vt:lpstr>
      <vt:lpstr>PowerPoint-Präsentation</vt:lpstr>
      <vt:lpstr>Abstrakte Fabrik (Abstract Factory)</vt:lpstr>
      <vt:lpstr>Anwendbarkeit &amp; Forces</vt:lpstr>
      <vt:lpstr>Konsequenzen</vt:lpstr>
      <vt:lpstr>Weitere Beispiele</vt:lpstr>
      <vt:lpstr>Definition: Muster, Mustersprachen</vt:lpstr>
      <vt:lpstr>Entwurfsmuster sind...</vt:lpstr>
      <vt:lpstr>PowerPoint-Präsentation</vt:lpstr>
      <vt:lpstr>Vorteile von Mustern</vt:lpstr>
      <vt:lpstr>Probleme mit Mustern</vt:lpstr>
      <vt:lpstr>Entwicklungsgeschichte</vt:lpstr>
      <vt:lpstr>Buchempfehlungen</vt:lpstr>
      <vt:lpstr>Pattern Community</vt:lpstr>
      <vt:lpstr>JavaScript Design Patterns</vt:lpstr>
      <vt:lpstr>AJAX Design Patterns</vt:lpstr>
      <vt:lpstr>Web Design Patterns</vt:lpstr>
      <vt:lpstr>Community Design Patterns</vt:lpstr>
      <vt:lpstr>Wiki Design Patterns</vt:lpstr>
      <vt:lpstr>PowerPoint-Präsentation</vt:lpstr>
      <vt:lpstr>E-Learning Patterns</vt:lpstr>
      <vt:lpstr>Online Training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ckohls</dc:creator>
  <cp:lastModifiedBy>ckohls</cp:lastModifiedBy>
  <cp:revision>43</cp:revision>
  <dcterms:created xsi:type="dcterms:W3CDTF">2015-01-21T14:11:15Z</dcterms:created>
  <dcterms:modified xsi:type="dcterms:W3CDTF">2015-02-06T14:54:13Z</dcterms:modified>
</cp:coreProperties>
</file>